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12192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3" Type="http://schemas.openxmlformats.org/officeDocument/2006/relationships/presProps" Target="presProps.xml" />
	<Relationship Id="rId2" Type="http://schemas.openxmlformats.org/officeDocument/2006/relationships/slide" Target="slides/slide1.xml" />
	<Relationship Id="rId1" Type="http://schemas.openxmlformats.org/officeDocument/2006/relationships/slideMaster" Target="slideMasters/slideMaster1.xml" />
	<Relationship Id="rId6" Type="http://schemas.openxmlformats.org/officeDocument/2006/relationships/tableStyles" Target="tableStyles.xml" />
	<Relationship Id="rId5" Type="http://schemas.openxmlformats.org/officeDocument/2006/relationships/theme" Target="theme/theme1.xml" />
	<Relationship Id="rId4" Type="http://schemas.openxmlformats.org/officeDocument/2006/relationships/viewProps" Target="viewProps.xml" />
	<Relationship Id="rId7" Type="http://schemas.openxmlformats.org/officeDocument/2006/relationships/slide" Target="slides/slide2.xml" />
	<Relationship Id="rId8" Type="http://schemas.openxmlformats.org/officeDocument/2006/relationships/slide" Target="slides/slide3.xml" />
	<Relationship Id="rId9" Type="http://schemas.openxmlformats.org/officeDocument/2006/relationships/slide" Target="slides/slide4.xml" />
	<Relationship Id="rId10" Type="http://schemas.openxmlformats.org/officeDocument/2006/relationships/slide" Target="slides/slide5.xml" />
	<Relationship Id="rId11" Type="http://schemas.openxmlformats.org/officeDocument/2006/relationships/slide" Target="slides/slide6.xml" />
	<Relationship Id="rId12" Type="http://schemas.openxmlformats.org/officeDocument/2006/relationships/slide" Target="slides/slide7.xml" />
	<Relationship Id="rId13" Type="http://schemas.openxmlformats.org/officeDocument/2006/relationships/slide" Target="slides/slide8.xml" />
	<Relationship Id="rId14" Type="http://schemas.openxmlformats.org/officeDocument/2006/relationships/slide" Target="slides/slide9.xml" />
	<Relationship Id="rId15" Type="http://schemas.openxmlformats.org/officeDocument/2006/relationships/slide" Target="slides/slide10.xml" />
	<Relationship Id="rId16" Type="http://schemas.openxmlformats.org/officeDocument/2006/relationships/slide" Target="slides/slide11.xml" />
	<Relationship Id="rId17" Type="http://schemas.openxmlformats.org/officeDocument/2006/relationships/slide" Target="slides/slide12.xml" />
	<Relationship Id="rId18" Type="http://schemas.openxmlformats.org/officeDocument/2006/relationships/slide" Target="slides/slide13.xml" />
	<Relationship Id="rId19" Type="http://schemas.openxmlformats.org/officeDocument/2006/relationships/slide" Target="slides/slide14.xml" />
	<Relationship Id="rId20" Type="http://schemas.openxmlformats.org/officeDocument/2006/relationships/slide" Target="slides/slide15.xml" />
	<Relationship Id="rId21" Type="http://schemas.openxmlformats.org/officeDocument/2006/relationships/slide" Target="slides/slide16.xml" />
	<Relationship Id="rId22" Type="http://schemas.openxmlformats.org/officeDocument/2006/relationships/slide" Target="slides/slide17.xml" />
	<Relationship Id="rId23" Type="http://schemas.openxmlformats.org/officeDocument/2006/relationships/slide" Target="slides/slide18.xml" />
	<Relationship Id="rId24" Type="http://schemas.openxmlformats.org/officeDocument/2006/relationships/slide" Target="slides/slide19.xml" />
	<Relationship Id="rId25" Type="http://schemas.openxmlformats.org/officeDocument/2006/relationships/slide" Target="slides/slide20.xml" />
	<Relationship Id="rId26" Type="http://schemas.openxmlformats.org/officeDocument/2006/relationships/slide" Target="slides/slide21.xml" />
	<Relationship Id="rId27" Type="http://schemas.openxmlformats.org/officeDocument/2006/relationships/slide" Target="slides/slide22.xml" />
	<Relationship Id="rId28" Type="http://schemas.openxmlformats.org/officeDocument/2006/relationships/slide" Target="slides/slide23.xml" />
	<Relationship Id="rId29" Type="http://schemas.openxmlformats.org/officeDocument/2006/relationships/slide" Target="slides/slide24.xml" />
	<Relationship Id="rId30" Type="http://schemas.openxmlformats.org/officeDocument/2006/relationships/slide" Target="slides/slide25.xml" />
	<Relationship Id="rId31" Type="http://schemas.openxmlformats.org/officeDocument/2006/relationships/slide" Target="slides/slide26.xml" />
	<Relationship Id="rId32" Type="http://schemas.openxmlformats.org/officeDocument/2006/relationships/slide" Target="slides/slide27.xml" />
	<Relationship Id="rId33" Type="http://schemas.openxmlformats.org/officeDocument/2006/relationships/slide" Target="slides/slide28.xml" />
	<Relationship Id="rId34" Type="http://schemas.openxmlformats.org/officeDocument/2006/relationships/slide" Target="slides/slide29.xml" />
	<Relationship Id="rId35" Type="http://schemas.openxmlformats.org/officeDocument/2006/relationships/slide" Target="slides/slide30.xml" />
	<Relationship Id="rId36" Type="http://schemas.openxmlformats.org/officeDocument/2006/relationships/slide" Target="slides/slide31.xml" />
	<Relationship Id="rId37" Type="http://schemas.openxmlformats.org/officeDocument/2006/relationships/slide" Target="slides/slide32.xml" />
	<Relationship Id="rId38" Type="http://schemas.openxmlformats.org/officeDocument/2006/relationships/slide" Target="slides/slide33.xml" />
	<Relationship Id="rId39" Type="http://schemas.openxmlformats.org/officeDocument/2006/relationships/slide" Target="slides/slide34.xml" />
	<Relationship Id="rId40" Type="http://schemas.openxmlformats.org/officeDocument/2006/relationships/slide" Target="slides/slide35.xml" />
	<Relationship Id="rId41" Type="http://schemas.openxmlformats.org/officeDocument/2006/relationships/slide" Target="slides/slide36.xml" />
	<Relationship Id="rId42" Type="http://schemas.openxmlformats.org/officeDocument/2006/relationships/slide" Target="slides/slide37.xml" />
	<Relationship Id="rId43" Type="http://schemas.openxmlformats.org/officeDocument/2006/relationships/slide" Target="slides/slide38.xml" />
	<Relationship Id="rId44" Type="http://schemas.openxmlformats.org/officeDocument/2006/relationships/slide" Target="slides/slide39.xml" />
	<Relationship Id="rId45" Type="http://schemas.openxmlformats.org/officeDocument/2006/relationships/slide" Target="slides/slide40.xml" />
	<Relationship Id="rId46" Type="http://schemas.openxmlformats.org/officeDocument/2006/relationships/slide" Target="slides/slide41.xml" />
	<Relationship Id="rId47" Type="http://schemas.openxmlformats.org/officeDocument/2006/relationships/slide" Target="slides/slide42.xml" />
	<Relationship Id="rId48" Type="http://schemas.openxmlformats.org/officeDocument/2006/relationships/slide" Target="slides/slide43.xml" />
	<Relationship Id="rId49" Type="http://schemas.openxmlformats.org/officeDocument/2006/relationships/slide" Target="slides/slide44.xml" />
	<Relationship Id="rId50" Type="http://schemas.openxmlformats.org/officeDocument/2006/relationships/slide" Target="slides/slide45.xml" />
	<Relationship Id="rId51" Type="http://schemas.openxmlformats.org/officeDocument/2006/relationships/slide" Target="slides/slide46.xml" />
	<Relationship Id="rId52" Type="http://schemas.openxmlformats.org/officeDocument/2006/relationships/slide" Target="slides/slide47.xml" />
	<Relationship Id="rId53" Type="http://schemas.openxmlformats.org/officeDocument/2006/relationships/slide" Target="slides/slide48.xml" />
	<Relationship Id="rId54" Type="http://schemas.openxmlformats.org/officeDocument/2006/relationships/slide" Target="slides/slide49.xml" 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.jpeg" />
	<Relationship Id="rId3" Type="http://schemas.openxmlformats.org/officeDocument/2006/relationships/image" Target="../media/image2.jpeg" />
	<Relationship Id="rId4" Type="http://schemas.openxmlformats.org/officeDocument/2006/relationships/image" Target="../media/image3.jpeg" />
	<Relationship Id="rId5" Type="http://schemas.openxmlformats.org/officeDocument/2006/relationships/image" Target="../media/image4.jpeg" 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4.jpeg" />
	<Relationship Id="rId3" Type="http://schemas.openxmlformats.org/officeDocument/2006/relationships/image" Target="../media/image55.jpeg" />
	<Relationship Id="rId4" Type="http://schemas.openxmlformats.org/officeDocument/2006/relationships/image" Target="../media/image56.jpeg" />
	<Relationship Id="rId5" Type="http://schemas.openxmlformats.org/officeDocument/2006/relationships/image" Target="../media/image57.jpeg" />
</Relationships>
</file>

<file path=ppt/slides/_rels/slide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8.jpeg" />
	<Relationship Id="rId3" Type="http://schemas.openxmlformats.org/officeDocument/2006/relationships/image" Target="../media/image59.jpeg" />
	<Relationship Id="rId4" Type="http://schemas.openxmlformats.org/officeDocument/2006/relationships/image" Target="../media/image60.jpeg" />
	<Relationship Id="rId5" Type="http://schemas.openxmlformats.org/officeDocument/2006/relationships/image" Target="../media/image61.jpeg" />
</Relationships>
</file>

<file path=ppt/slides/_rels/slide1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2.jpeg" />
	<Relationship Id="rId3" Type="http://schemas.openxmlformats.org/officeDocument/2006/relationships/image" Target="../media/image63.jpeg" />
	<Relationship Id="rId4" Type="http://schemas.openxmlformats.org/officeDocument/2006/relationships/image" Target="../media/image64.jpeg" />
	<Relationship Id="rId5" Type="http://schemas.openxmlformats.org/officeDocument/2006/relationships/image" Target="../media/image65.jpeg" />
	<Relationship Id="rId6" Type="http://schemas.openxmlformats.org/officeDocument/2006/relationships/image" Target="../media/image66.jpeg" />
</Relationships>
</file>

<file path=ppt/slides/_rels/slide1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7.jpeg" />
	<Relationship Id="rId3" Type="http://schemas.openxmlformats.org/officeDocument/2006/relationships/image" Target="../media/image68.jpeg" />
	<Relationship Id="rId4" Type="http://schemas.openxmlformats.org/officeDocument/2006/relationships/image" Target="../media/image69.jpeg" />
	<Relationship Id="rId5" Type="http://schemas.openxmlformats.org/officeDocument/2006/relationships/image" Target="../media/image70.jpeg" />
	<Relationship Id="rId6" Type="http://schemas.openxmlformats.org/officeDocument/2006/relationships/image" Target="../media/image71.jpeg" />
	<Relationship Id="rId7" Type="http://schemas.openxmlformats.org/officeDocument/2006/relationships/image" Target="../media/image72.jpeg" />
</Relationships>
</file>

<file path=ppt/slides/_rels/slide1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3.jpeg" />
	<Relationship Id="rId3" Type="http://schemas.openxmlformats.org/officeDocument/2006/relationships/image" Target="../media/image74.jpeg" />
	<Relationship Id="rId4" Type="http://schemas.openxmlformats.org/officeDocument/2006/relationships/image" Target="../media/image75.jpeg" />
	<Relationship Id="rId5" Type="http://schemas.openxmlformats.org/officeDocument/2006/relationships/image" Target="../media/image76.jpeg" />
	<Relationship Id="rId6" Type="http://schemas.openxmlformats.org/officeDocument/2006/relationships/image" Target="../media/image77.jpeg" />
</Relationships>
</file>

<file path=ppt/slides/_rels/slide1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8.jpeg" />
	<Relationship Id="rId3" Type="http://schemas.openxmlformats.org/officeDocument/2006/relationships/image" Target="../media/image79.jpeg" />
	<Relationship Id="rId4" Type="http://schemas.openxmlformats.org/officeDocument/2006/relationships/image" Target="../media/image80.jpeg" />
	<Relationship Id="rId5" Type="http://schemas.openxmlformats.org/officeDocument/2006/relationships/image" Target="../media/image81.jpeg" />
	<Relationship Id="rId6" Type="http://schemas.openxmlformats.org/officeDocument/2006/relationships/image" Target="../media/image82.jpeg" />
</Relationships>
</file>

<file path=ppt/slides/_rels/slide1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3.jpeg" />
	<Relationship Id="rId3" Type="http://schemas.openxmlformats.org/officeDocument/2006/relationships/image" Target="../media/image84.jpeg" />
	<Relationship Id="rId4" Type="http://schemas.openxmlformats.org/officeDocument/2006/relationships/image" Target="../media/image85.jpeg" />
	<Relationship Id="rId5" Type="http://schemas.openxmlformats.org/officeDocument/2006/relationships/image" Target="../media/image86.jpeg" />
	<Relationship Id="rId6" Type="http://schemas.openxmlformats.org/officeDocument/2006/relationships/image" Target="../media/image87.jpeg" />
</Relationships>
</file>

<file path=ppt/slides/_rels/slide1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8.jpeg" />
	<Relationship Id="rId3" Type="http://schemas.openxmlformats.org/officeDocument/2006/relationships/image" Target="../media/image89.jpeg" />
	<Relationship Id="rId4" Type="http://schemas.openxmlformats.org/officeDocument/2006/relationships/image" Target="../media/image90.jpeg" />
	<Relationship Id="rId5" Type="http://schemas.openxmlformats.org/officeDocument/2006/relationships/image" Target="../media/image91.jpeg" />
	<Relationship Id="rId6" Type="http://schemas.openxmlformats.org/officeDocument/2006/relationships/image" Target="../media/image92.jpeg" />
</Relationships>
</file>

<file path=ppt/slides/_rels/slide1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3.jpeg" />
	<Relationship Id="rId3" Type="http://schemas.openxmlformats.org/officeDocument/2006/relationships/image" Target="../media/image94.jpeg" />
	<Relationship Id="rId4" Type="http://schemas.openxmlformats.org/officeDocument/2006/relationships/image" Target="../media/image95.jpeg" />
	<Relationship Id="rId5" Type="http://schemas.openxmlformats.org/officeDocument/2006/relationships/image" Target="../media/image96.jpeg" />
	<Relationship Id="rId6" Type="http://schemas.openxmlformats.org/officeDocument/2006/relationships/image" Target="../media/image97.jpeg" />
</Relationships>
</file>

<file path=ppt/slides/_rels/slide1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8.jpeg" />
	<Relationship Id="rId3" Type="http://schemas.openxmlformats.org/officeDocument/2006/relationships/image" Target="../media/image99.jpeg" />
	<Relationship Id="rId4" Type="http://schemas.openxmlformats.org/officeDocument/2006/relationships/image" Target="../media/image100.jpeg" />
	<Relationship Id="rId5" Type="http://schemas.openxmlformats.org/officeDocument/2006/relationships/image" Target="../media/image101.jpeg" />
	<Relationship Id="rId6" Type="http://schemas.openxmlformats.org/officeDocument/2006/relationships/image" Target="../media/image102.jpeg" />
	<Relationship Id="rId7" Type="http://schemas.openxmlformats.org/officeDocument/2006/relationships/image" Target="../media/image103.jpeg" />
	<Relationship Id="rId8" Type="http://schemas.openxmlformats.org/officeDocument/2006/relationships/image" Target="../media/image104.jpeg" />
	<Relationship Id="rId9" Type="http://schemas.openxmlformats.org/officeDocument/2006/relationships/image" Target="../media/image105.jpeg" />
	<Relationship Id="rId10" Type="http://schemas.openxmlformats.org/officeDocument/2006/relationships/image" Target="../media/image106.jpeg" />
	<Relationship Id="rId11" Type="http://schemas.openxmlformats.org/officeDocument/2006/relationships/image" Target="../media/image107.jpeg" />
	<Relationship Id="rId12" Type="http://schemas.openxmlformats.org/officeDocument/2006/relationships/image" Target="../media/image108.jpeg" />
	<Relationship Id="rId13" Type="http://schemas.openxmlformats.org/officeDocument/2006/relationships/image" Target="../media/image109.jpeg" />
	<Relationship Id="rId14" Type="http://schemas.openxmlformats.org/officeDocument/2006/relationships/image" Target="../media/image110.jpeg" />
	<Relationship Id="rId15" Type="http://schemas.openxmlformats.org/officeDocument/2006/relationships/image" Target="../media/image111.jpeg" />
	<Relationship Id="rId16" Type="http://schemas.openxmlformats.org/officeDocument/2006/relationships/image" Target="../media/image112.jpeg" />
	<Relationship Id="rId17" Type="http://schemas.openxmlformats.org/officeDocument/2006/relationships/image" Target="../media/image113.jpeg" />
	<Relationship Id="rId18" Type="http://schemas.openxmlformats.org/officeDocument/2006/relationships/image" Target="../media/image114.jpeg" />
	<Relationship Id="rId19" Type="http://schemas.openxmlformats.org/officeDocument/2006/relationships/image" Target="../media/image115.jpeg" />
	<Relationship Id="rId20" Type="http://schemas.openxmlformats.org/officeDocument/2006/relationships/image" Target="../media/image116.jpeg" />
	<Relationship Id="rId21" Type="http://schemas.openxmlformats.org/officeDocument/2006/relationships/image" Target="../media/image117.jpeg" 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.jpeg" />
	<Relationship Id="rId3" Type="http://schemas.openxmlformats.org/officeDocument/2006/relationships/image" Target="../media/image6.jpeg" />
	<Relationship Id="rId4" Type="http://schemas.openxmlformats.org/officeDocument/2006/relationships/image" Target="../media/image7.jpeg" />
	<Relationship Id="rId5" Type="http://schemas.openxmlformats.org/officeDocument/2006/relationships/image" Target="../media/image8.jpeg" />
	<Relationship Id="rId6" Type="http://schemas.openxmlformats.org/officeDocument/2006/relationships/image" Target="../media/image9.jpeg" />
	<Relationship Id="rId7" Type="http://schemas.openxmlformats.org/officeDocument/2006/relationships/image" Target="../media/image10.jpeg" />
</Relationships>
</file>

<file path=ppt/slides/_rels/slide2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8.jpeg" />
	<Relationship Id="rId3" Type="http://schemas.openxmlformats.org/officeDocument/2006/relationships/image" Target="../media/image119.jpeg" />
	<Relationship Id="rId4" Type="http://schemas.openxmlformats.org/officeDocument/2006/relationships/image" Target="../media/image120.jpeg" />
	<Relationship Id="rId5" Type="http://schemas.openxmlformats.org/officeDocument/2006/relationships/image" Target="../media/image121.jpeg" />
	<Relationship Id="rId6" Type="http://schemas.openxmlformats.org/officeDocument/2006/relationships/image" Target="../media/image122.jpeg" />
	<Relationship Id="rId7" Type="http://schemas.openxmlformats.org/officeDocument/2006/relationships/image" Target="../media/image123.jpeg" />
	<Relationship Id="rId8" Type="http://schemas.openxmlformats.org/officeDocument/2006/relationships/image" Target="../media/image124.jpeg" />
	<Relationship Id="rId9" Type="http://schemas.openxmlformats.org/officeDocument/2006/relationships/image" Target="../media/image125.jpeg" />
	<Relationship Id="rId10" Type="http://schemas.openxmlformats.org/officeDocument/2006/relationships/image" Target="../media/image126.jpeg" />
	<Relationship Id="rId11" Type="http://schemas.openxmlformats.org/officeDocument/2006/relationships/image" Target="../media/image127.jpeg" />
</Relationships>
</file>

<file path=ppt/slides/_rels/slide2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8.jpeg" />
	<Relationship Id="rId3" Type="http://schemas.openxmlformats.org/officeDocument/2006/relationships/image" Target="../media/image129.jpeg" />
	<Relationship Id="rId4" Type="http://schemas.openxmlformats.org/officeDocument/2006/relationships/image" Target="../media/image130.jpeg" />
	<Relationship Id="rId5" Type="http://schemas.openxmlformats.org/officeDocument/2006/relationships/image" Target="../media/image131.jpeg" />
	<Relationship Id="rId6" Type="http://schemas.openxmlformats.org/officeDocument/2006/relationships/image" Target="../media/image132.jpeg" />
	<Relationship Id="rId7" Type="http://schemas.openxmlformats.org/officeDocument/2006/relationships/image" Target="../media/image133.jpeg" />
	<Relationship Id="rId8" Type="http://schemas.openxmlformats.org/officeDocument/2006/relationships/image" Target="../media/image134.jpeg" />
	<Relationship Id="rId9" Type="http://schemas.openxmlformats.org/officeDocument/2006/relationships/image" Target="../media/image135.jpeg" />
	<Relationship Id="rId10" Type="http://schemas.openxmlformats.org/officeDocument/2006/relationships/image" Target="../media/image136.jpeg" />
	<Relationship Id="rId11" Type="http://schemas.openxmlformats.org/officeDocument/2006/relationships/image" Target="../media/image137.jpeg" />
</Relationships>
</file>

<file path=ppt/slides/_rels/slide2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8.jpeg" />
	<Relationship Id="rId3" Type="http://schemas.openxmlformats.org/officeDocument/2006/relationships/image" Target="../media/image139.jpeg" />
	<Relationship Id="rId4" Type="http://schemas.openxmlformats.org/officeDocument/2006/relationships/image" Target="../media/image140.jpeg" />
	<Relationship Id="rId5" Type="http://schemas.openxmlformats.org/officeDocument/2006/relationships/image" Target="../media/image141.jpeg" />
	<Relationship Id="rId6" Type="http://schemas.openxmlformats.org/officeDocument/2006/relationships/image" Target="../media/image142.jpeg" />
	<Relationship Id="rId7" Type="http://schemas.openxmlformats.org/officeDocument/2006/relationships/image" Target="../media/image143.jpeg" />
	<Relationship Id="rId8" Type="http://schemas.openxmlformats.org/officeDocument/2006/relationships/image" Target="../media/image144.jpeg" />
	<Relationship Id="rId9" Type="http://schemas.openxmlformats.org/officeDocument/2006/relationships/image" Target="../media/image145.jpeg" />
	<Relationship Id="rId10" Type="http://schemas.openxmlformats.org/officeDocument/2006/relationships/image" Target="../media/image146.jpeg" />
	<Relationship Id="rId11" Type="http://schemas.openxmlformats.org/officeDocument/2006/relationships/image" Target="../media/image147.jpeg" />
</Relationships>
</file>

<file path=ppt/slides/_rels/slide2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8.jpeg" />
	<Relationship Id="rId3" Type="http://schemas.openxmlformats.org/officeDocument/2006/relationships/image" Target="../media/image149.jpeg" />
	<Relationship Id="rId4" Type="http://schemas.openxmlformats.org/officeDocument/2006/relationships/image" Target="../media/image150.jpeg" />
	<Relationship Id="rId5" Type="http://schemas.openxmlformats.org/officeDocument/2006/relationships/image" Target="../media/image151.jpeg" />
	<Relationship Id="rId6" Type="http://schemas.openxmlformats.org/officeDocument/2006/relationships/image" Target="../media/image152.jpeg" />
	<Relationship Id="rId7" Type="http://schemas.openxmlformats.org/officeDocument/2006/relationships/image" Target="../media/image153.jpeg" />
	<Relationship Id="rId8" Type="http://schemas.openxmlformats.org/officeDocument/2006/relationships/image" Target="../media/image154.jpeg" />
	<Relationship Id="rId9" Type="http://schemas.openxmlformats.org/officeDocument/2006/relationships/image" Target="../media/image155.jpeg" />
	<Relationship Id="rId10" Type="http://schemas.openxmlformats.org/officeDocument/2006/relationships/image" Target="../media/image156.jpeg" />
	<Relationship Id="rId11" Type="http://schemas.openxmlformats.org/officeDocument/2006/relationships/image" Target="../media/image157.jpeg" />
</Relationships>
</file>

<file path=ppt/slides/_rels/slide2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8.jpeg" />
	<Relationship Id="rId3" Type="http://schemas.openxmlformats.org/officeDocument/2006/relationships/image" Target="../media/image159.jpeg" />
	<Relationship Id="rId4" Type="http://schemas.openxmlformats.org/officeDocument/2006/relationships/image" Target="../media/image160.jpeg" />
	<Relationship Id="rId5" Type="http://schemas.openxmlformats.org/officeDocument/2006/relationships/image" Target="../media/image161.jpeg" />
	<Relationship Id="rId6" Type="http://schemas.openxmlformats.org/officeDocument/2006/relationships/image" Target="../media/image162.jpeg" />
	<Relationship Id="rId7" Type="http://schemas.openxmlformats.org/officeDocument/2006/relationships/image" Target="../media/image163.jpeg" />
</Relationships>
</file>

<file path=ppt/slides/_rels/slide2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4.jpeg" />
	<Relationship Id="rId3" Type="http://schemas.openxmlformats.org/officeDocument/2006/relationships/image" Target="../media/image165.jpeg" />
	<Relationship Id="rId4" Type="http://schemas.openxmlformats.org/officeDocument/2006/relationships/image" Target="../media/image166.jpeg" />
	<Relationship Id="rId5" Type="http://schemas.openxmlformats.org/officeDocument/2006/relationships/image" Target="../media/image167.jpeg" />
	<Relationship Id="rId6" Type="http://schemas.openxmlformats.org/officeDocument/2006/relationships/image" Target="../media/image168.jpeg" />
</Relationships>
</file>

<file path=ppt/slides/_rels/slide2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9.jpeg" />
	<Relationship Id="rId3" Type="http://schemas.openxmlformats.org/officeDocument/2006/relationships/image" Target="../media/image170.jpeg" />
	<Relationship Id="rId4" Type="http://schemas.openxmlformats.org/officeDocument/2006/relationships/image" Target="../media/image171.jpeg" />
	<Relationship Id="rId5" Type="http://schemas.openxmlformats.org/officeDocument/2006/relationships/image" Target="../media/image172.jpeg" />
	<Relationship Id="rId6" Type="http://schemas.openxmlformats.org/officeDocument/2006/relationships/image" Target="../media/image173.jpeg" />
</Relationships>
</file>

<file path=ppt/slides/_rels/slide2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4.jpeg" />
	<Relationship Id="rId3" Type="http://schemas.openxmlformats.org/officeDocument/2006/relationships/image" Target="../media/image175.jpeg" />
	<Relationship Id="rId4" Type="http://schemas.openxmlformats.org/officeDocument/2006/relationships/image" Target="../media/image176.jpeg" />
	<Relationship Id="rId5" Type="http://schemas.openxmlformats.org/officeDocument/2006/relationships/image" Target="../media/image177.jpeg" />
	<Relationship Id="rId6" Type="http://schemas.openxmlformats.org/officeDocument/2006/relationships/image" Target="../media/image178.jpeg" />
	<Relationship Id="rId7" Type="http://schemas.openxmlformats.org/officeDocument/2006/relationships/image" Target="../media/image179.jpeg" />
</Relationships>
</file>

<file path=ppt/slides/_rels/slide2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80.jpeg" />
	<Relationship Id="rId3" Type="http://schemas.openxmlformats.org/officeDocument/2006/relationships/image" Target="../media/image181.jpeg" />
	<Relationship Id="rId4" Type="http://schemas.openxmlformats.org/officeDocument/2006/relationships/image" Target="../media/image182.jpeg" />
	<Relationship Id="rId5" Type="http://schemas.openxmlformats.org/officeDocument/2006/relationships/image" Target="../media/image183.jpeg" />
	<Relationship Id="rId6" Type="http://schemas.openxmlformats.org/officeDocument/2006/relationships/image" Target="../media/image184.jpeg" />
	<Relationship Id="rId7" Type="http://schemas.openxmlformats.org/officeDocument/2006/relationships/image" Target="../media/image185.jpeg" />
	<Relationship Id="rId8" Type="http://schemas.openxmlformats.org/officeDocument/2006/relationships/image" Target="../media/image186.jpeg" />
	<Relationship Id="rId9" Type="http://schemas.openxmlformats.org/officeDocument/2006/relationships/image" Target="../media/image187.jpeg" />
	<Relationship Id="rId10" Type="http://schemas.openxmlformats.org/officeDocument/2006/relationships/image" Target="../media/image188.jpeg" />
	<Relationship Id="rId11" Type="http://schemas.openxmlformats.org/officeDocument/2006/relationships/image" Target="../media/image189.jpeg" />
	<Relationship Id="rId12" Type="http://schemas.openxmlformats.org/officeDocument/2006/relationships/image" Target="../media/image190.jpeg" />
	<Relationship Id="rId13" Type="http://schemas.openxmlformats.org/officeDocument/2006/relationships/image" Target="../media/image191.jpeg" />
	<Relationship Id="rId14" Type="http://schemas.openxmlformats.org/officeDocument/2006/relationships/image" Target="../media/image192.jpeg" />
	<Relationship Id="rId15" Type="http://schemas.openxmlformats.org/officeDocument/2006/relationships/image" Target="../media/image193.jpeg" />
</Relationships>
</file>

<file path=ppt/slides/_rels/slide2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94.jpeg" />
	<Relationship Id="rId3" Type="http://schemas.openxmlformats.org/officeDocument/2006/relationships/image" Target="../media/image195.jpeg" />
	<Relationship Id="rId4" Type="http://schemas.openxmlformats.org/officeDocument/2006/relationships/image" Target="../media/image196.jpeg" />
	<Relationship Id="rId5" Type="http://schemas.openxmlformats.org/officeDocument/2006/relationships/image" Target="../media/image197.jpeg" />
	<Relationship Id="rId6" Type="http://schemas.openxmlformats.org/officeDocument/2006/relationships/image" Target="../media/image198.jpeg" 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.jpeg" />
	<Relationship Id="rId3" Type="http://schemas.openxmlformats.org/officeDocument/2006/relationships/image" Target="../media/image12.jpeg" />
	<Relationship Id="rId4" Type="http://schemas.openxmlformats.org/officeDocument/2006/relationships/image" Target="../media/image13.jpeg" />
	<Relationship Id="rId5" Type="http://schemas.openxmlformats.org/officeDocument/2006/relationships/image" Target="../media/image14.jpeg" />
	<Relationship Id="rId6" Type="http://schemas.openxmlformats.org/officeDocument/2006/relationships/image" Target="../media/image15.jpeg" />
</Relationships>
</file>

<file path=ppt/slides/_rels/slide3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99.jpeg" />
	<Relationship Id="rId3" Type="http://schemas.openxmlformats.org/officeDocument/2006/relationships/image" Target="../media/image200.jpeg" />
	<Relationship Id="rId4" Type="http://schemas.openxmlformats.org/officeDocument/2006/relationships/image" Target="../media/image201.jpeg" />
	<Relationship Id="rId5" Type="http://schemas.openxmlformats.org/officeDocument/2006/relationships/image" Target="../media/image202.jpeg" />
	<Relationship Id="rId6" Type="http://schemas.openxmlformats.org/officeDocument/2006/relationships/image" Target="../media/image203.jpeg" />
	<Relationship Id="rId7" Type="http://schemas.openxmlformats.org/officeDocument/2006/relationships/image" Target="../media/image204.jpeg" />
	<Relationship Id="rId8" Type="http://schemas.openxmlformats.org/officeDocument/2006/relationships/image" Target="../media/image205.jpeg" />
	<Relationship Id="rId9" Type="http://schemas.openxmlformats.org/officeDocument/2006/relationships/image" Target="../media/image206.jpeg" />
	<Relationship Id="rId10" Type="http://schemas.openxmlformats.org/officeDocument/2006/relationships/image" Target="../media/image207.jpeg" />
	<Relationship Id="rId11" Type="http://schemas.openxmlformats.org/officeDocument/2006/relationships/image" Target="../media/image208.jpeg" />
	<Relationship Id="rId12" Type="http://schemas.openxmlformats.org/officeDocument/2006/relationships/image" Target="../media/image209.jpeg" />
</Relationships>
</file>

<file path=ppt/slides/_rels/slide3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0.jpeg" />
	<Relationship Id="rId3" Type="http://schemas.openxmlformats.org/officeDocument/2006/relationships/image" Target="../media/image211.jpeg" />
	<Relationship Id="rId4" Type="http://schemas.openxmlformats.org/officeDocument/2006/relationships/image" Target="../media/image212.jpeg" />
	<Relationship Id="rId5" Type="http://schemas.openxmlformats.org/officeDocument/2006/relationships/image" Target="../media/image213.jpeg" />
	<Relationship Id="rId6" Type="http://schemas.openxmlformats.org/officeDocument/2006/relationships/image" Target="../media/image214.jpeg" />
	<Relationship Id="rId7" Type="http://schemas.openxmlformats.org/officeDocument/2006/relationships/image" Target="../media/image215.jpeg" />
</Relationships>
</file>

<file path=ppt/slides/_rels/slide3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6.jpeg" />
	<Relationship Id="rId3" Type="http://schemas.openxmlformats.org/officeDocument/2006/relationships/image" Target="../media/image217.jpeg" />
	<Relationship Id="rId4" Type="http://schemas.openxmlformats.org/officeDocument/2006/relationships/image" Target="../media/image218.jpeg" />
	<Relationship Id="rId5" Type="http://schemas.openxmlformats.org/officeDocument/2006/relationships/image" Target="../media/image219.jpeg" />
	<Relationship Id="rId6" Type="http://schemas.openxmlformats.org/officeDocument/2006/relationships/image" Target="../media/image220.jpeg" />
	<Relationship Id="rId7" Type="http://schemas.openxmlformats.org/officeDocument/2006/relationships/image" Target="../media/image221.jpeg" />
</Relationships>
</file>

<file path=ppt/slides/_rels/slide3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22.jpeg" />
	<Relationship Id="rId3" Type="http://schemas.openxmlformats.org/officeDocument/2006/relationships/image" Target="../media/image223.jpeg" />
	<Relationship Id="rId4" Type="http://schemas.openxmlformats.org/officeDocument/2006/relationships/image" Target="../media/image224.jpeg" />
	<Relationship Id="rId5" Type="http://schemas.openxmlformats.org/officeDocument/2006/relationships/image" Target="../media/image225.jpeg" />
	<Relationship Id="rId6" Type="http://schemas.openxmlformats.org/officeDocument/2006/relationships/image" Target="../media/image226.jpeg" />
	<Relationship Id="rId7" Type="http://schemas.openxmlformats.org/officeDocument/2006/relationships/image" Target="../media/image227.jpeg" />
	<Relationship Id="rId8" Type="http://schemas.openxmlformats.org/officeDocument/2006/relationships/image" Target="../media/image228.jpeg" />
	<Relationship Id="rId9" Type="http://schemas.openxmlformats.org/officeDocument/2006/relationships/image" Target="../media/image229.jpeg" />
	<Relationship Id="rId10" Type="http://schemas.openxmlformats.org/officeDocument/2006/relationships/image" Target="../media/image230.jpeg" />
	<Relationship Id="rId11" Type="http://schemas.openxmlformats.org/officeDocument/2006/relationships/image" Target="../media/image231.jpeg" />
	<Relationship Id="rId12" Type="http://schemas.openxmlformats.org/officeDocument/2006/relationships/image" Target="../media/image232.jpeg" />
	<Relationship Id="rId13" Type="http://schemas.openxmlformats.org/officeDocument/2006/relationships/image" Target="../media/image233.jpeg" />
	<Relationship Id="rId14" Type="http://schemas.openxmlformats.org/officeDocument/2006/relationships/image" Target="../media/image234.jpeg" />
	<Relationship Id="rId15" Type="http://schemas.openxmlformats.org/officeDocument/2006/relationships/image" Target="../media/image235.jpeg" />
	<Relationship Id="rId16" Type="http://schemas.openxmlformats.org/officeDocument/2006/relationships/image" Target="../media/image236.jpeg" />
	<Relationship Id="rId17" Type="http://schemas.openxmlformats.org/officeDocument/2006/relationships/image" Target="../media/image237.jpeg" />
	<Relationship Id="rId18" Type="http://schemas.openxmlformats.org/officeDocument/2006/relationships/image" Target="../media/image238.jpeg" />
	<Relationship Id="rId19" Type="http://schemas.openxmlformats.org/officeDocument/2006/relationships/image" Target="../media/image239.jpeg" />
	<Relationship Id="rId20" Type="http://schemas.openxmlformats.org/officeDocument/2006/relationships/image" Target="../media/image240.jpeg" />
	<Relationship Id="rId21" Type="http://schemas.openxmlformats.org/officeDocument/2006/relationships/image" Target="../media/image241.jpeg" />
	<Relationship Id="rId22" Type="http://schemas.openxmlformats.org/officeDocument/2006/relationships/image" Target="../media/image242.jpeg" />
</Relationships>
</file>

<file path=ppt/slides/_rels/slide3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43.jpeg" />
	<Relationship Id="rId3" Type="http://schemas.openxmlformats.org/officeDocument/2006/relationships/image" Target="../media/image244.jpeg" />
	<Relationship Id="rId4" Type="http://schemas.openxmlformats.org/officeDocument/2006/relationships/image" Target="../media/image245.jpeg" />
	<Relationship Id="rId5" Type="http://schemas.openxmlformats.org/officeDocument/2006/relationships/image" Target="../media/image246.jpeg" />
	<Relationship Id="rId6" Type="http://schemas.openxmlformats.org/officeDocument/2006/relationships/image" Target="../media/image247.jpeg" />
</Relationships>
</file>

<file path=ppt/slides/_rels/slide3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48.jpeg" />
	<Relationship Id="rId3" Type="http://schemas.openxmlformats.org/officeDocument/2006/relationships/image" Target="../media/image249.jpeg" />
	<Relationship Id="rId4" Type="http://schemas.openxmlformats.org/officeDocument/2006/relationships/image" Target="../media/image250.jpeg" />
	<Relationship Id="rId5" Type="http://schemas.openxmlformats.org/officeDocument/2006/relationships/image" Target="../media/image251.jpeg" />
	<Relationship Id="rId6" Type="http://schemas.openxmlformats.org/officeDocument/2006/relationships/image" Target="../media/image252.jpeg" />
</Relationships>
</file>

<file path=ppt/slides/_rels/slide3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53.jpeg" />
	<Relationship Id="rId3" Type="http://schemas.openxmlformats.org/officeDocument/2006/relationships/image" Target="../media/image254.jpeg" />
	<Relationship Id="rId4" Type="http://schemas.openxmlformats.org/officeDocument/2006/relationships/image" Target="../media/image255.jpeg" />
	<Relationship Id="rId5" Type="http://schemas.openxmlformats.org/officeDocument/2006/relationships/image" Target="../media/image256.jpeg" />
	<Relationship Id="rId6" Type="http://schemas.openxmlformats.org/officeDocument/2006/relationships/image" Target="../media/image257.jpeg" />
	<Relationship Id="rId7" Type="http://schemas.openxmlformats.org/officeDocument/2006/relationships/image" Target="../media/image258.jpeg" />
	<Relationship Id="rId8" Type="http://schemas.openxmlformats.org/officeDocument/2006/relationships/image" Target="../media/image259.jpeg" />
</Relationships>
</file>

<file path=ppt/slides/_rels/slide3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60.jpeg" />
	<Relationship Id="rId3" Type="http://schemas.openxmlformats.org/officeDocument/2006/relationships/image" Target="../media/image261.jpeg" />
	<Relationship Id="rId4" Type="http://schemas.openxmlformats.org/officeDocument/2006/relationships/image" Target="../media/image262.jpeg" />
	<Relationship Id="rId5" Type="http://schemas.openxmlformats.org/officeDocument/2006/relationships/image" Target="../media/image263.jpeg" />
	<Relationship Id="rId6" Type="http://schemas.openxmlformats.org/officeDocument/2006/relationships/image" Target="../media/image264.jpeg" />
	<Relationship Id="rId7" Type="http://schemas.openxmlformats.org/officeDocument/2006/relationships/image" Target="../media/image265.jpeg" />
	<Relationship Id="rId8" Type="http://schemas.openxmlformats.org/officeDocument/2006/relationships/image" Target="../media/image266.jpeg" />
	<Relationship Id="rId9" Type="http://schemas.openxmlformats.org/officeDocument/2006/relationships/image" Target="../media/image267.jpeg" />
	<Relationship Id="rId10" Type="http://schemas.openxmlformats.org/officeDocument/2006/relationships/image" Target="../media/image268.jpeg" />
	<Relationship Id="rId11" Type="http://schemas.openxmlformats.org/officeDocument/2006/relationships/image" Target="../media/image269.jpeg" />
	<Relationship Id="rId12" Type="http://schemas.openxmlformats.org/officeDocument/2006/relationships/image" Target="../media/image270.jpeg" />
	<Relationship Id="rId13" Type="http://schemas.openxmlformats.org/officeDocument/2006/relationships/image" Target="../media/image271.jpeg" />
	<Relationship Id="rId14" Type="http://schemas.openxmlformats.org/officeDocument/2006/relationships/image" Target="../media/image272.jpeg" />
	<Relationship Id="rId15" Type="http://schemas.openxmlformats.org/officeDocument/2006/relationships/image" Target="../media/image273.jpeg" />
	<Relationship Id="rId16" Type="http://schemas.openxmlformats.org/officeDocument/2006/relationships/image" Target="../media/image274.jpeg" />
	<Relationship Id="rId17" Type="http://schemas.openxmlformats.org/officeDocument/2006/relationships/image" Target="../media/image275.jpeg" />
	<Relationship Id="rId18" Type="http://schemas.openxmlformats.org/officeDocument/2006/relationships/image" Target="../media/image276.jpeg" />
	<Relationship Id="rId19" Type="http://schemas.openxmlformats.org/officeDocument/2006/relationships/image" Target="../media/image277.jpeg" />
</Relationships>
</file>

<file path=ppt/slides/_rels/slide3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78.jpeg" />
	<Relationship Id="rId3" Type="http://schemas.openxmlformats.org/officeDocument/2006/relationships/image" Target="../media/image279.jpeg" />
</Relationships>
</file>

<file path=ppt/slides/_rels/slide3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80.jpeg" />
	<Relationship Id="rId3" Type="http://schemas.openxmlformats.org/officeDocument/2006/relationships/image" Target="../media/image281.jpeg" />
	<Relationship Id="rId4" Type="http://schemas.openxmlformats.org/officeDocument/2006/relationships/image" Target="../media/image282.jpeg" />
	<Relationship Id="rId5" Type="http://schemas.openxmlformats.org/officeDocument/2006/relationships/image" Target="../media/image283.jpeg" />
	<Relationship Id="rId6" Type="http://schemas.openxmlformats.org/officeDocument/2006/relationships/image" Target="../media/image284.jpeg" 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.jpeg" />
	<Relationship Id="rId3" Type="http://schemas.openxmlformats.org/officeDocument/2006/relationships/image" Target="../media/image17.jpeg" />
	<Relationship Id="rId4" Type="http://schemas.openxmlformats.org/officeDocument/2006/relationships/image" Target="../media/image18.jpeg" />
	<Relationship Id="rId5" Type="http://schemas.openxmlformats.org/officeDocument/2006/relationships/image" Target="../media/image19.jpeg" />
	<Relationship Id="rId6" Type="http://schemas.openxmlformats.org/officeDocument/2006/relationships/image" Target="../media/image20.jpeg" />
</Relationships>
</file>

<file path=ppt/slides/_rels/slide4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85.jpeg" />
	<Relationship Id="rId3" Type="http://schemas.openxmlformats.org/officeDocument/2006/relationships/image" Target="../media/image286.jpeg" />
	<Relationship Id="rId4" Type="http://schemas.openxmlformats.org/officeDocument/2006/relationships/image" Target="../media/image287.jpeg" />
	<Relationship Id="rId5" Type="http://schemas.openxmlformats.org/officeDocument/2006/relationships/image" Target="../media/image288.jpeg" />
	<Relationship Id="rId6" Type="http://schemas.openxmlformats.org/officeDocument/2006/relationships/image" Target="../media/image289.jpeg" />
	<Relationship Id="rId7" Type="http://schemas.openxmlformats.org/officeDocument/2006/relationships/image" Target="../media/image290.jpeg" />
	<Relationship Id="rId8" Type="http://schemas.openxmlformats.org/officeDocument/2006/relationships/image" Target="../media/image291.jpeg" />
	<Relationship Id="rId9" Type="http://schemas.openxmlformats.org/officeDocument/2006/relationships/image" Target="../media/image292.jpeg" />
	<Relationship Id="rId10" Type="http://schemas.openxmlformats.org/officeDocument/2006/relationships/image" Target="../media/image293.jpeg" />
	<Relationship Id="rId11" Type="http://schemas.openxmlformats.org/officeDocument/2006/relationships/image" Target="../media/image294.jpeg" />
	<Relationship Id="rId12" Type="http://schemas.openxmlformats.org/officeDocument/2006/relationships/image" Target="../media/image295.jpeg" />
	<Relationship Id="rId13" Type="http://schemas.openxmlformats.org/officeDocument/2006/relationships/image" Target="../media/image296.jpeg" />
	<Relationship Id="rId14" Type="http://schemas.openxmlformats.org/officeDocument/2006/relationships/image" Target="../media/image297.jpeg" />
	<Relationship Id="rId15" Type="http://schemas.openxmlformats.org/officeDocument/2006/relationships/image" Target="../media/image298.jpeg" />
	<Relationship Id="rId16" Type="http://schemas.openxmlformats.org/officeDocument/2006/relationships/image" Target="../media/image299.jpeg" />
</Relationships>
</file>

<file path=ppt/slides/_rels/slide4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00.jpeg" />
	<Relationship Id="rId3" Type="http://schemas.openxmlformats.org/officeDocument/2006/relationships/image" Target="../media/image301.jpeg" />
	<Relationship Id="rId4" Type="http://schemas.openxmlformats.org/officeDocument/2006/relationships/image" Target="../media/image302.jpeg" />
	<Relationship Id="rId5" Type="http://schemas.openxmlformats.org/officeDocument/2006/relationships/image" Target="../media/image303.jpeg" />
	<Relationship Id="rId6" Type="http://schemas.openxmlformats.org/officeDocument/2006/relationships/image" Target="../media/image304.jpeg" />
	<Relationship Id="rId7" Type="http://schemas.openxmlformats.org/officeDocument/2006/relationships/image" Target="../media/image305.jpeg" />
</Relationships>
</file>

<file path=ppt/slides/_rels/slide4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06.jpeg" />
	<Relationship Id="rId3" Type="http://schemas.openxmlformats.org/officeDocument/2006/relationships/image" Target="../media/image307.jpeg" />
	<Relationship Id="rId4" Type="http://schemas.openxmlformats.org/officeDocument/2006/relationships/image" Target="../media/image308.jpeg" />
	<Relationship Id="rId5" Type="http://schemas.openxmlformats.org/officeDocument/2006/relationships/image" Target="../media/image309.jpeg" />
	<Relationship Id="rId6" Type="http://schemas.openxmlformats.org/officeDocument/2006/relationships/image" Target="../media/image310.jpeg" />
	<Relationship Id="rId7" Type="http://schemas.openxmlformats.org/officeDocument/2006/relationships/image" Target="../media/image311.jpeg" />
	<Relationship Id="rId8" Type="http://schemas.openxmlformats.org/officeDocument/2006/relationships/image" Target="../media/image312.jpeg" />
	<Relationship Id="rId9" Type="http://schemas.openxmlformats.org/officeDocument/2006/relationships/image" Target="../media/image313.jpeg" />
	<Relationship Id="rId10" Type="http://schemas.openxmlformats.org/officeDocument/2006/relationships/image" Target="../media/image314.jpeg" />
	<Relationship Id="rId11" Type="http://schemas.openxmlformats.org/officeDocument/2006/relationships/image" Target="../media/image315.jpeg" />
	<Relationship Id="rId12" Type="http://schemas.openxmlformats.org/officeDocument/2006/relationships/image" Target="../media/image316.jpeg" />
	<Relationship Id="rId13" Type="http://schemas.openxmlformats.org/officeDocument/2006/relationships/image" Target="../media/image317.jpeg" />
	<Relationship Id="rId14" Type="http://schemas.openxmlformats.org/officeDocument/2006/relationships/image" Target="../media/image318.jpeg" />
	<Relationship Id="rId15" Type="http://schemas.openxmlformats.org/officeDocument/2006/relationships/image" Target="../media/image319.jpeg" />
	<Relationship Id="rId16" Type="http://schemas.openxmlformats.org/officeDocument/2006/relationships/image" Target="../media/image320.jpeg" />
	<Relationship Id="rId17" Type="http://schemas.openxmlformats.org/officeDocument/2006/relationships/image" Target="../media/image321.jpeg" />
	<Relationship Id="rId18" Type="http://schemas.openxmlformats.org/officeDocument/2006/relationships/image" Target="../media/image322.jpeg" />
	<Relationship Id="rId19" Type="http://schemas.openxmlformats.org/officeDocument/2006/relationships/image" Target="../media/image323.jpeg" />
	<Relationship Id="rId20" Type="http://schemas.openxmlformats.org/officeDocument/2006/relationships/image" Target="../media/image324.jpeg" />
	<Relationship Id="rId21" Type="http://schemas.openxmlformats.org/officeDocument/2006/relationships/image" Target="../media/image325.jpeg" />
</Relationships>
</file>

<file path=ppt/slides/_rels/slide4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26.jpeg" />
	<Relationship Id="rId3" Type="http://schemas.openxmlformats.org/officeDocument/2006/relationships/image" Target="../media/image327.jpeg" />
	<Relationship Id="rId4" Type="http://schemas.openxmlformats.org/officeDocument/2006/relationships/image" Target="../media/image328.jpeg" />
	<Relationship Id="rId5" Type="http://schemas.openxmlformats.org/officeDocument/2006/relationships/image" Target="../media/image329.jpeg" />
	<Relationship Id="rId6" Type="http://schemas.openxmlformats.org/officeDocument/2006/relationships/image" Target="../media/image330.jpeg" />
</Relationships>
</file>

<file path=ppt/slides/_rels/slide4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31.jpeg" />
	<Relationship Id="rId3" Type="http://schemas.openxmlformats.org/officeDocument/2006/relationships/image" Target="../media/image332.jpeg" />
	<Relationship Id="rId4" Type="http://schemas.openxmlformats.org/officeDocument/2006/relationships/image" Target="../media/image333.jpeg" />
	<Relationship Id="rId5" Type="http://schemas.openxmlformats.org/officeDocument/2006/relationships/image" Target="../media/image334.jpeg" />
	<Relationship Id="rId6" Type="http://schemas.openxmlformats.org/officeDocument/2006/relationships/image" Target="../media/image335.jpeg" />
</Relationships>
</file>

<file path=ppt/slides/_rels/slide4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36.jpeg" />
	<Relationship Id="rId3" Type="http://schemas.openxmlformats.org/officeDocument/2006/relationships/image" Target="../media/image337.jpeg" />
	<Relationship Id="rId4" Type="http://schemas.openxmlformats.org/officeDocument/2006/relationships/image" Target="../media/image338.jpeg" />
	<Relationship Id="rId5" Type="http://schemas.openxmlformats.org/officeDocument/2006/relationships/image" Target="../media/image339.jpeg" />
	<Relationship Id="rId6" Type="http://schemas.openxmlformats.org/officeDocument/2006/relationships/image" Target="../media/image340.jpeg" />
	<Relationship Id="rId7" Type="http://schemas.openxmlformats.org/officeDocument/2006/relationships/image" Target="../media/image341.jpeg" />
	<Relationship Id="rId8" Type="http://schemas.openxmlformats.org/officeDocument/2006/relationships/image" Target="../media/image342.jpeg" />
	<Relationship Id="rId9" Type="http://schemas.openxmlformats.org/officeDocument/2006/relationships/image" Target="../media/image343.jpeg" />
	<Relationship Id="rId10" Type="http://schemas.openxmlformats.org/officeDocument/2006/relationships/image" Target="../media/image344.jpeg" />
	<Relationship Id="rId11" Type="http://schemas.openxmlformats.org/officeDocument/2006/relationships/image" Target="../media/image345.jpeg" />
	<Relationship Id="rId12" Type="http://schemas.openxmlformats.org/officeDocument/2006/relationships/image" Target="../media/image346.jpeg" />
	<Relationship Id="rId13" Type="http://schemas.openxmlformats.org/officeDocument/2006/relationships/image" Target="../media/image347.jpeg" />
	<Relationship Id="rId14" Type="http://schemas.openxmlformats.org/officeDocument/2006/relationships/image" Target="../media/image348.jpeg" />
	<Relationship Id="rId15" Type="http://schemas.openxmlformats.org/officeDocument/2006/relationships/image" Target="../media/image349.jpeg" />
	<Relationship Id="rId16" Type="http://schemas.openxmlformats.org/officeDocument/2006/relationships/image" Target="../media/image350.jpeg" />
	<Relationship Id="rId17" Type="http://schemas.openxmlformats.org/officeDocument/2006/relationships/image" Target="../media/image351.jpeg" />
	<Relationship Id="rId18" Type="http://schemas.openxmlformats.org/officeDocument/2006/relationships/image" Target="../media/image352.jpeg" />
	<Relationship Id="rId19" Type="http://schemas.openxmlformats.org/officeDocument/2006/relationships/image" Target="../media/image353.jpeg" />
	<Relationship Id="rId20" Type="http://schemas.openxmlformats.org/officeDocument/2006/relationships/image" Target="../media/image354.jpeg" />
	<Relationship Id="rId21" Type="http://schemas.openxmlformats.org/officeDocument/2006/relationships/image" Target="../media/image355.jpeg" />
	<Relationship Id="rId22" Type="http://schemas.openxmlformats.org/officeDocument/2006/relationships/image" Target="../media/image356.jpeg" />
	<Relationship Id="rId23" Type="http://schemas.openxmlformats.org/officeDocument/2006/relationships/image" Target="../media/image357.jpeg" />
	<Relationship Id="rId24" Type="http://schemas.openxmlformats.org/officeDocument/2006/relationships/image" Target="../media/image358.jpeg" />
	<Relationship Id="rId25" Type="http://schemas.openxmlformats.org/officeDocument/2006/relationships/image" Target="../media/image359.jpeg" />
	<Relationship Id="rId26" Type="http://schemas.openxmlformats.org/officeDocument/2006/relationships/image" Target="../media/image360.jpeg" />
</Relationships>
</file>

<file path=ppt/slides/_rels/slide4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1.jpeg" />
	<Relationship Id="rId3" Type="http://schemas.openxmlformats.org/officeDocument/2006/relationships/image" Target="../media/image362.jpeg" />
	<Relationship Id="rId4" Type="http://schemas.openxmlformats.org/officeDocument/2006/relationships/image" Target="../media/image363.jpeg" />
	<Relationship Id="rId5" Type="http://schemas.openxmlformats.org/officeDocument/2006/relationships/image" Target="../media/image364.jpeg" />
	<Relationship Id="rId6" Type="http://schemas.openxmlformats.org/officeDocument/2006/relationships/image" Target="../media/image365.jpeg" />
	<Relationship Id="rId7" Type="http://schemas.openxmlformats.org/officeDocument/2006/relationships/image" Target="../media/image366.jpeg" />
</Relationships>
</file>

<file path=ppt/slides/_rels/slide4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7.jpeg" />
	<Relationship Id="rId3" Type="http://schemas.openxmlformats.org/officeDocument/2006/relationships/image" Target="../media/image368.jpeg" />
	<Relationship Id="rId4" Type="http://schemas.openxmlformats.org/officeDocument/2006/relationships/image" Target="../media/image369.jpeg" />
	<Relationship Id="rId5" Type="http://schemas.openxmlformats.org/officeDocument/2006/relationships/image" Target="../media/image370.jpeg" />
	<Relationship Id="rId6" Type="http://schemas.openxmlformats.org/officeDocument/2006/relationships/image" Target="../media/image371.jpeg" />
	<Relationship Id="rId7" Type="http://schemas.openxmlformats.org/officeDocument/2006/relationships/image" Target="../media/image372.jpeg" />
	<Relationship Id="rId8" Type="http://schemas.openxmlformats.org/officeDocument/2006/relationships/image" Target="../media/image373.jpeg" />
	<Relationship Id="rId9" Type="http://schemas.openxmlformats.org/officeDocument/2006/relationships/image" Target="../media/image374.jpeg" />
	<Relationship Id="rId10" Type="http://schemas.openxmlformats.org/officeDocument/2006/relationships/image" Target="../media/image375.jpeg" />
	<Relationship Id="rId11" Type="http://schemas.openxmlformats.org/officeDocument/2006/relationships/image" Target="../media/image376.jpeg" />
	<Relationship Id="rId12" Type="http://schemas.openxmlformats.org/officeDocument/2006/relationships/image" Target="../media/image377.jpeg" />
	<Relationship Id="rId13" Type="http://schemas.openxmlformats.org/officeDocument/2006/relationships/image" Target="../media/image378.jpeg" />
	<Relationship Id="rId14" Type="http://schemas.openxmlformats.org/officeDocument/2006/relationships/image" Target="../media/image379.jpeg" />
</Relationships>
</file>

<file path=ppt/slides/_rels/slide4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80.jpeg" />
	<Relationship Id="rId3" Type="http://schemas.openxmlformats.org/officeDocument/2006/relationships/image" Target="../media/image381.jpeg" />
	<Relationship Id="rId4" Type="http://schemas.openxmlformats.org/officeDocument/2006/relationships/image" Target="../media/image382.jpeg" />
	<Relationship Id="rId5" Type="http://schemas.openxmlformats.org/officeDocument/2006/relationships/image" Target="../media/image383.jpeg" />
	<Relationship Id="rId6" Type="http://schemas.openxmlformats.org/officeDocument/2006/relationships/image" Target="../media/image384.jpeg" />
	<Relationship Id="rId7" Type="http://schemas.openxmlformats.org/officeDocument/2006/relationships/image" Target="../media/image385.jpeg" />
	<Relationship Id="rId8" Type="http://schemas.openxmlformats.org/officeDocument/2006/relationships/image" Target="../media/image386.jpeg" />
	<Relationship Id="rId9" Type="http://schemas.openxmlformats.org/officeDocument/2006/relationships/image" Target="../media/image387.jpeg" />
	<Relationship Id="rId10" Type="http://schemas.openxmlformats.org/officeDocument/2006/relationships/image" Target="../media/image388.jpeg" />
	<Relationship Id="rId11" Type="http://schemas.openxmlformats.org/officeDocument/2006/relationships/image" Target="../media/image389.jpeg" />
	<Relationship Id="rId12" Type="http://schemas.openxmlformats.org/officeDocument/2006/relationships/image" Target="../media/image390.jpeg" />
	<Relationship Id="rId13" Type="http://schemas.openxmlformats.org/officeDocument/2006/relationships/image" Target="../media/image391.jpeg" />
	<Relationship Id="rId14" Type="http://schemas.openxmlformats.org/officeDocument/2006/relationships/image" Target="../media/image392.jpeg" />
	<Relationship Id="rId15" Type="http://schemas.openxmlformats.org/officeDocument/2006/relationships/image" Target="../media/image393.jpeg" />
	<Relationship Id="rId16" Type="http://schemas.openxmlformats.org/officeDocument/2006/relationships/image" Target="../media/image394.jpeg" />
	<Relationship Id="rId17" Type="http://schemas.openxmlformats.org/officeDocument/2006/relationships/image" Target="../media/image395.jpeg" />
	<Relationship Id="rId18" Type="http://schemas.openxmlformats.org/officeDocument/2006/relationships/image" Target="../media/image396.jpeg" />
	<Relationship Id="rId19" Type="http://schemas.openxmlformats.org/officeDocument/2006/relationships/image" Target="../media/image397.jpeg" />
	<Relationship Id="rId20" Type="http://schemas.openxmlformats.org/officeDocument/2006/relationships/image" Target="../media/image398.jpeg" />
	<Relationship Id="rId21" Type="http://schemas.openxmlformats.org/officeDocument/2006/relationships/image" Target="../media/image399.jpeg" />
	<Relationship Id="rId22" Type="http://schemas.openxmlformats.org/officeDocument/2006/relationships/image" Target="../media/image400.jpeg" />
	<Relationship Id="rId23" Type="http://schemas.openxmlformats.org/officeDocument/2006/relationships/image" Target="../media/image401.jpeg" />
	<Relationship Id="rId24" Type="http://schemas.openxmlformats.org/officeDocument/2006/relationships/image" Target="../media/image402.jpeg" />
	<Relationship Id="rId25" Type="http://schemas.openxmlformats.org/officeDocument/2006/relationships/image" Target="../media/image403.jpeg" />
	<Relationship Id="rId26" Type="http://schemas.openxmlformats.org/officeDocument/2006/relationships/image" Target="../media/image404.jpeg" />
</Relationships>
</file>

<file path=ppt/slides/_rels/slide4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05.jpeg" />
	<Relationship Id="rId3" Type="http://schemas.openxmlformats.org/officeDocument/2006/relationships/image" Target="../media/image406.jpeg" />
	<Relationship Id="rId4" Type="http://schemas.openxmlformats.org/officeDocument/2006/relationships/image" Target="../media/image407.jpeg" />
	<Relationship Id="rId5" Type="http://schemas.openxmlformats.org/officeDocument/2006/relationships/image" Target="../media/image408.jpeg" />
	<Relationship Id="rId6" Type="http://schemas.openxmlformats.org/officeDocument/2006/relationships/image" Target="../media/image409.jpeg" 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.jpeg" />
	<Relationship Id="rId3" Type="http://schemas.openxmlformats.org/officeDocument/2006/relationships/image" Target="../media/image22.jpeg" />
	<Relationship Id="rId4" Type="http://schemas.openxmlformats.org/officeDocument/2006/relationships/image" Target="../media/image23.jpeg" />
	<Relationship Id="rId5" Type="http://schemas.openxmlformats.org/officeDocument/2006/relationships/image" Target="../media/image24.jpeg" />
	<Relationship Id="rId6" Type="http://schemas.openxmlformats.org/officeDocument/2006/relationships/image" Target="../media/image25.jpeg" />
	<Relationship Id="rId7" Type="http://schemas.openxmlformats.org/officeDocument/2006/relationships/image" Target="../media/image26.jpeg" />
	<Relationship Id="rId8" Type="http://schemas.openxmlformats.org/officeDocument/2006/relationships/image" Target="../media/image27.jpeg" 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8.jpeg" />
	<Relationship Id="rId3" Type="http://schemas.openxmlformats.org/officeDocument/2006/relationships/image" Target="../media/image29.jpeg" />
	<Relationship Id="rId4" Type="http://schemas.openxmlformats.org/officeDocument/2006/relationships/image" Target="../media/image30.jpeg" />
	<Relationship Id="rId5" Type="http://schemas.openxmlformats.org/officeDocument/2006/relationships/image" Target="../media/image31.jpeg" />
	<Relationship Id="rId6" Type="http://schemas.openxmlformats.org/officeDocument/2006/relationships/image" Target="../media/image32.jpeg" />
	<Relationship Id="rId7" Type="http://schemas.openxmlformats.org/officeDocument/2006/relationships/image" Target="../media/image33.jpeg" 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4.jpeg" />
	<Relationship Id="rId3" Type="http://schemas.openxmlformats.org/officeDocument/2006/relationships/image" Target="../media/image35.jpeg" />
	<Relationship Id="rId4" Type="http://schemas.openxmlformats.org/officeDocument/2006/relationships/image" Target="../media/image36.jpeg" />
	<Relationship Id="rId5" Type="http://schemas.openxmlformats.org/officeDocument/2006/relationships/image" Target="../media/image37.jpeg" />
	<Relationship Id="rId6" Type="http://schemas.openxmlformats.org/officeDocument/2006/relationships/image" Target="../media/image38.jpeg" />
	<Relationship Id="rId7" Type="http://schemas.openxmlformats.org/officeDocument/2006/relationships/image" Target="../media/image39.jpeg" 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0.jpeg" />
	<Relationship Id="rId3" Type="http://schemas.openxmlformats.org/officeDocument/2006/relationships/image" Target="../media/image41.jpeg" />
	<Relationship Id="rId4" Type="http://schemas.openxmlformats.org/officeDocument/2006/relationships/image" Target="../media/image42.jpeg" />
	<Relationship Id="rId5" Type="http://schemas.openxmlformats.org/officeDocument/2006/relationships/image" Target="../media/image43.jpeg" />
	<Relationship Id="rId6" Type="http://schemas.openxmlformats.org/officeDocument/2006/relationships/image" Target="../media/image44.jpeg" 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5.jpeg" />
	<Relationship Id="rId3" Type="http://schemas.openxmlformats.org/officeDocument/2006/relationships/image" Target="../media/image46.jpeg" />
	<Relationship Id="rId4" Type="http://schemas.openxmlformats.org/officeDocument/2006/relationships/image" Target="../media/image47.jpeg" />
	<Relationship Id="rId5" Type="http://schemas.openxmlformats.org/officeDocument/2006/relationships/image" Target="../media/image48.jpeg" />
	<Relationship Id="rId6" Type="http://schemas.openxmlformats.org/officeDocument/2006/relationships/image" Target="../media/image49.jpeg" />
	<Relationship Id="rId7" Type="http://schemas.openxmlformats.org/officeDocument/2006/relationships/image" Target="../media/image50.jpeg" />
	<Relationship Id="rId8" Type="http://schemas.openxmlformats.org/officeDocument/2006/relationships/image" Target="../media/image51.jpeg" />
	<Relationship Id="rId9" Type="http://schemas.openxmlformats.org/officeDocument/2006/relationships/image" Target="../media/image52.jpeg" />
	<Relationship Id="rId10" Type="http://schemas.openxmlformats.org/officeDocument/2006/relationships/image" Target="../media/image53.jpeg" 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3429000"/>
            <a:ext cx="12192000" cy="1158240"/>
          </a:xfrm>
          <a:custGeom>
            <a:avLst/>
            <a:gdLst>
              <a:gd name="connsiteX0" fmla="*/ 0 w 12192000"/>
              <a:gd name="connsiteY0" fmla="*/ 0 h 1158240"/>
              <a:gd name="connsiteX1" fmla="*/ 12192000 w 12192000"/>
              <a:gd name="connsiteY1" fmla="*/ 0 h 1158240"/>
              <a:gd name="connsiteX2" fmla="*/ 12192000 w 12192000"/>
              <a:gd name="connsiteY2" fmla="*/ 1158240 h 1158240"/>
              <a:gd name="connsiteX3" fmla="*/ 0 w 12192000"/>
              <a:gd name="connsiteY3" fmla="*/ 1158240 h 1158240"/>
              <a:gd name="connsiteX4" fmla="*/ 0 w 12192000"/>
              <a:gd name="connsiteY4" fmla="*/ 0 h 1158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1158240">
                <a:moveTo>
                  <a:pt x="0" y="0"/>
                </a:moveTo>
                <a:lnTo>
                  <a:pt x="12192000" y="0"/>
                </a:lnTo>
                <a:lnTo>
                  <a:pt x="12192000" y="1158240"/>
                </a:lnTo>
                <a:lnTo>
                  <a:pt x="0" y="1158240"/>
                </a:lnTo>
                <a:lnTo>
                  <a:pt x="0" y="0"/>
                </a:lnTo>
              </a:path>
            </a:pathLst>
          </a:custGeom>
          <a:solidFill>
            <a:srgbClr val="47c2b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120900" y="2286000"/>
            <a:ext cx="42672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100"/>
              </a:lnSpc>
              <a:tabLst>
							</a:tabLst>
            </a:pPr>
            <a:r>
              <a:rPr lang="en-US" altLang="zh-CN" sz="4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融数微服务架构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43500" y="3695700"/>
            <a:ext cx="58420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基于Spring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Cloud和Netflix打造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00" y="977900"/>
            <a:ext cx="11798300" cy="5880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3187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微服务技术选型过程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9600" y="1003300"/>
            <a:ext cx="2197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功能点/服务框架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备选方案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56800" y="10033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1282700"/>
            <a:ext cx="1714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Netflix/Spring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cloud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43400" y="1282700"/>
            <a:ext cx="558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Motan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0" y="1282700"/>
            <a:ext cx="45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gRPC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89900" y="1282700"/>
            <a:ext cx="45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Thrift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56800" y="1282700"/>
            <a:ext cx="1358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Dubbo/DubboX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9600" y="1549400"/>
            <a:ext cx="977900" cy="368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功能定位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支持Rest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支持RPC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支持多语言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服务注册/发现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负载均衡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配置服务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服务调用链监控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1549400"/>
            <a:ext cx="2171700" cy="384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完整的微服务框架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Ribbon支持多种可插拔的序列化选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择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否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是(Rest形式)?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是(Eureka)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Eureka服务注册表，Karyon服务端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框架支持服务自注册和健康检查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是(服务端zuul+客户端Ribbon)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Zuul-服务,动态路由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云端负载均衡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Eureka(针对中间层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服务器)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Netflix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Archaius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Spring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cloud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Config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Server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集中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配置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是(zuul)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Zuul提供边缘服务,API网关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43400" y="1549400"/>
            <a:ext cx="1739900" cy="368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RPC框架,但整合了ZK或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Consul,实现集群环境的基本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的服务注册/发现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是(Hession2)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否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是(zookeeper/consul)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是(客户端)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是(zookeeper提供)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0" y="1549400"/>
            <a:ext cx="546100" cy="368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RPC框架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89900" y="1549400"/>
            <a:ext cx="546100" cy="368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RPC框架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56800" y="1549400"/>
            <a:ext cx="647700" cy="368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服务框架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否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是(客户端)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9600" y="5461000"/>
            <a:ext cx="749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高可用/容错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5461000"/>
            <a:ext cx="289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是(服务端Hystrix+客户端Ribbon)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是(客户端)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0" y="5461000"/>
            <a:ext cx="139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89900" y="5461000"/>
            <a:ext cx="139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56800" y="5461000"/>
            <a:ext cx="647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是(客户端)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9600" y="57531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典型应用案例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5753100"/>
            <a:ext cx="431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Netflix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43400" y="5753100"/>
            <a:ext cx="279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Sina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0" y="5753100"/>
            <a:ext cx="482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Google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89900" y="5753100"/>
            <a:ext cx="635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Facebook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9600" y="5981700"/>
            <a:ext cx="8382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社区活跃程度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学习难度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文档丰富度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5981700"/>
            <a:ext cx="2794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高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中等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43400" y="5981700"/>
            <a:ext cx="2794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一般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低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一般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0" y="5981700"/>
            <a:ext cx="2794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高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高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一般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89900" y="5981700"/>
            <a:ext cx="2794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一般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高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一般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56800" y="5981700"/>
            <a:ext cx="8382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已经不维护了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低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9600" y="6667500"/>
            <a:ext cx="279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其他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6667500"/>
            <a:ext cx="2806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Spring Cloud Bus为我们的应用程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支持降级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0" y="6667500"/>
            <a:ext cx="2362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Netflix内部在开发集成gRPC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IDL定义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56800" y="6667500"/>
            <a:ext cx="1117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实践的公司比较多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52544" y="5928359"/>
            <a:ext cx="2901696" cy="45720"/>
          </a:xfrm>
          <a:custGeom>
            <a:avLst/>
            <a:gdLst>
              <a:gd name="connsiteX0" fmla="*/ 0 w 2901696"/>
              <a:gd name="connsiteY0" fmla="*/ 22859 h 45720"/>
              <a:gd name="connsiteX1" fmla="*/ 2901696 w 2901696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1696" h="45720">
                <a:moveTo>
                  <a:pt x="0" y="22859"/>
                </a:moveTo>
                <a:lnTo>
                  <a:pt x="2901696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3187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微服务技术选型过程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92200" y="1384300"/>
            <a:ext cx="635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71600" y="1384300"/>
            <a:ext cx="5511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目前团队主要采用Spring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Boot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+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RestEasy的方式实现服务化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1752600"/>
            <a:ext cx="635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1752600"/>
            <a:ext cx="40513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首先支持rest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现有业务代码的迁移不希望改动太大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小团队，希望能够有一个比较全面的解决方案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92200" y="2844800"/>
            <a:ext cx="635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71600" y="2844800"/>
            <a:ext cx="393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结论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3213100"/>
            <a:ext cx="63500" cy="172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3213100"/>
            <a:ext cx="9144000" cy="171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Netflix提供了比较全面的解决方案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Spring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Cloud对于Netflix的封装比较全面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Spring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Cloud基于Spring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Boot，团队有基础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Spring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Cloud提供了Control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Bus能够帮助实现监控埋点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业务应用部署在阿里云，Spring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Cloud对12factors以及Cloud-Native的支持，有利于在云环境下使用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1371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Agenda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1562100"/>
            <a:ext cx="1181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谈谈微服务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2057400"/>
            <a:ext cx="1993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微服务技术选型过程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2540000"/>
            <a:ext cx="28067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dirty="0" smtClean="0">
                <a:solidFill>
                  <a:srgbClr val="20386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b="1" dirty="0" smtClean="0">
                <a:solidFill>
                  <a:srgbClr val="203864"/>
                </a:solidFill>
                <a:latin typeface="微软雅黑" pitchFamily="18" charset="0"/>
                <a:cs typeface="微软雅黑" pitchFamily="18" charset="0"/>
              </a:rPr>
              <a:t>微服务架构设计的一些思考点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3022600"/>
            <a:ext cx="32131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融数微服务架构的核心概念和实现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融数DevOps平台对微服务的支撑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技术团队的组织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4495800"/>
            <a:ext cx="2057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Operation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Excellent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83051" y="1318260"/>
            <a:ext cx="2164080" cy="1403604"/>
          </a:xfrm>
          <a:custGeom>
            <a:avLst/>
            <a:gdLst>
              <a:gd name="connsiteX0" fmla="*/ 0 w 2164080"/>
              <a:gd name="connsiteY0" fmla="*/ 141731 h 1403604"/>
              <a:gd name="connsiteX1" fmla="*/ 140208 w 2164080"/>
              <a:gd name="connsiteY1" fmla="*/ 0 h 1403604"/>
              <a:gd name="connsiteX2" fmla="*/ 2023872 w 2164080"/>
              <a:gd name="connsiteY2" fmla="*/ 0 h 1403604"/>
              <a:gd name="connsiteX3" fmla="*/ 2164080 w 2164080"/>
              <a:gd name="connsiteY3" fmla="*/ 141731 h 1403604"/>
              <a:gd name="connsiteX4" fmla="*/ 2164080 w 2164080"/>
              <a:gd name="connsiteY4" fmla="*/ 1263395 h 1403604"/>
              <a:gd name="connsiteX5" fmla="*/ 2023872 w 2164080"/>
              <a:gd name="connsiteY5" fmla="*/ 1403604 h 1403604"/>
              <a:gd name="connsiteX6" fmla="*/ 140208 w 2164080"/>
              <a:gd name="connsiteY6" fmla="*/ 1403604 h 1403604"/>
              <a:gd name="connsiteX7" fmla="*/ 0 w 2164080"/>
              <a:gd name="connsiteY7" fmla="*/ 1263395 h 1403604"/>
              <a:gd name="connsiteX8" fmla="*/ 0 w 2164080"/>
              <a:gd name="connsiteY8" fmla="*/ 141731 h 14036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64080" h="1403604">
                <a:moveTo>
                  <a:pt x="0" y="141731"/>
                </a:moveTo>
                <a:cubicBezTo>
                  <a:pt x="215" y="63500"/>
                  <a:pt x="63030" y="685"/>
                  <a:pt x="140208" y="0"/>
                </a:cubicBezTo>
                <a:lnTo>
                  <a:pt x="2023872" y="0"/>
                </a:lnTo>
                <a:cubicBezTo>
                  <a:pt x="2101151" y="685"/>
                  <a:pt x="2163978" y="63500"/>
                  <a:pt x="2164080" y="141731"/>
                </a:cubicBezTo>
                <a:lnTo>
                  <a:pt x="2164080" y="1263395"/>
                </a:lnTo>
                <a:cubicBezTo>
                  <a:pt x="2163978" y="1340904"/>
                  <a:pt x="2101151" y="1403718"/>
                  <a:pt x="2023872" y="1403604"/>
                </a:cubicBezTo>
                <a:lnTo>
                  <a:pt x="140208" y="1403604"/>
                </a:lnTo>
                <a:cubicBezTo>
                  <a:pt x="63030" y="1403718"/>
                  <a:pt x="215" y="1340904"/>
                  <a:pt x="0" y="1263395"/>
                </a:cubicBezTo>
                <a:lnTo>
                  <a:pt x="0" y="14173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14159" y="1318260"/>
            <a:ext cx="2162556" cy="1403604"/>
          </a:xfrm>
          <a:custGeom>
            <a:avLst/>
            <a:gdLst>
              <a:gd name="connsiteX0" fmla="*/ 0 w 2162556"/>
              <a:gd name="connsiteY0" fmla="*/ 141731 h 1403604"/>
              <a:gd name="connsiteX1" fmla="*/ 140208 w 2162556"/>
              <a:gd name="connsiteY1" fmla="*/ 0 h 1403604"/>
              <a:gd name="connsiteX2" fmla="*/ 2022347 w 2162556"/>
              <a:gd name="connsiteY2" fmla="*/ 0 h 1403604"/>
              <a:gd name="connsiteX3" fmla="*/ 2162556 w 2162556"/>
              <a:gd name="connsiteY3" fmla="*/ 141731 h 1403604"/>
              <a:gd name="connsiteX4" fmla="*/ 2162556 w 2162556"/>
              <a:gd name="connsiteY4" fmla="*/ 1263395 h 1403604"/>
              <a:gd name="connsiteX5" fmla="*/ 2022347 w 2162556"/>
              <a:gd name="connsiteY5" fmla="*/ 1403604 h 1403604"/>
              <a:gd name="connsiteX6" fmla="*/ 140208 w 2162556"/>
              <a:gd name="connsiteY6" fmla="*/ 1403604 h 1403604"/>
              <a:gd name="connsiteX7" fmla="*/ 0 w 2162556"/>
              <a:gd name="connsiteY7" fmla="*/ 1263395 h 1403604"/>
              <a:gd name="connsiteX8" fmla="*/ 0 w 2162556"/>
              <a:gd name="connsiteY8" fmla="*/ 141731 h 14036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62556" h="1403604">
                <a:moveTo>
                  <a:pt x="0" y="141731"/>
                </a:moveTo>
                <a:cubicBezTo>
                  <a:pt x="-545" y="63500"/>
                  <a:pt x="62268" y="685"/>
                  <a:pt x="140208" y="0"/>
                </a:cubicBezTo>
                <a:lnTo>
                  <a:pt x="2022347" y="0"/>
                </a:lnTo>
                <a:cubicBezTo>
                  <a:pt x="2100402" y="685"/>
                  <a:pt x="2163216" y="63500"/>
                  <a:pt x="2162556" y="141731"/>
                </a:cubicBezTo>
                <a:lnTo>
                  <a:pt x="2162556" y="1263395"/>
                </a:lnTo>
                <a:cubicBezTo>
                  <a:pt x="2163216" y="1340904"/>
                  <a:pt x="2100402" y="1403718"/>
                  <a:pt x="2022347" y="1403604"/>
                </a:cubicBezTo>
                <a:lnTo>
                  <a:pt x="140208" y="1403604"/>
                </a:lnTo>
                <a:cubicBezTo>
                  <a:pt x="62268" y="1403718"/>
                  <a:pt x="-545" y="1340904"/>
                  <a:pt x="0" y="1263395"/>
                </a:cubicBezTo>
                <a:lnTo>
                  <a:pt x="0" y="14173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14159" y="4300728"/>
            <a:ext cx="2162556" cy="1402079"/>
          </a:xfrm>
          <a:custGeom>
            <a:avLst/>
            <a:gdLst>
              <a:gd name="connsiteX0" fmla="*/ 0 w 2162556"/>
              <a:gd name="connsiteY0" fmla="*/ 140207 h 1402079"/>
              <a:gd name="connsiteX1" fmla="*/ 140208 w 2162556"/>
              <a:gd name="connsiteY1" fmla="*/ 0 h 1402079"/>
              <a:gd name="connsiteX2" fmla="*/ 2022347 w 2162556"/>
              <a:gd name="connsiteY2" fmla="*/ 0 h 1402079"/>
              <a:gd name="connsiteX3" fmla="*/ 2162556 w 2162556"/>
              <a:gd name="connsiteY3" fmla="*/ 140207 h 1402079"/>
              <a:gd name="connsiteX4" fmla="*/ 2162556 w 2162556"/>
              <a:gd name="connsiteY4" fmla="*/ 1261871 h 1402079"/>
              <a:gd name="connsiteX5" fmla="*/ 2022347 w 2162556"/>
              <a:gd name="connsiteY5" fmla="*/ 1402079 h 1402079"/>
              <a:gd name="connsiteX6" fmla="*/ 140208 w 2162556"/>
              <a:gd name="connsiteY6" fmla="*/ 1402079 h 1402079"/>
              <a:gd name="connsiteX7" fmla="*/ 0 w 2162556"/>
              <a:gd name="connsiteY7" fmla="*/ 1261871 h 1402079"/>
              <a:gd name="connsiteX8" fmla="*/ 0 w 2162556"/>
              <a:gd name="connsiteY8" fmla="*/ 140207 h 1402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62556" h="1402079">
                <a:moveTo>
                  <a:pt x="0" y="140207"/>
                </a:moveTo>
                <a:cubicBezTo>
                  <a:pt x="-545" y="62470"/>
                  <a:pt x="62268" y="-343"/>
                  <a:pt x="140208" y="0"/>
                </a:cubicBezTo>
                <a:lnTo>
                  <a:pt x="2022347" y="0"/>
                </a:lnTo>
                <a:cubicBezTo>
                  <a:pt x="2100402" y="-343"/>
                  <a:pt x="2163216" y="62470"/>
                  <a:pt x="2162556" y="140207"/>
                </a:cubicBezTo>
                <a:lnTo>
                  <a:pt x="2162556" y="1261871"/>
                </a:lnTo>
                <a:cubicBezTo>
                  <a:pt x="2163216" y="1339875"/>
                  <a:pt x="2100402" y="1402689"/>
                  <a:pt x="2022347" y="1402079"/>
                </a:cubicBezTo>
                <a:lnTo>
                  <a:pt x="140208" y="1402079"/>
                </a:lnTo>
                <a:cubicBezTo>
                  <a:pt x="62268" y="1402689"/>
                  <a:pt x="-545" y="1339875"/>
                  <a:pt x="0" y="1261871"/>
                </a:cubicBezTo>
                <a:lnTo>
                  <a:pt x="0" y="14020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83051" y="4300728"/>
            <a:ext cx="2164080" cy="1402079"/>
          </a:xfrm>
          <a:custGeom>
            <a:avLst/>
            <a:gdLst>
              <a:gd name="connsiteX0" fmla="*/ 0 w 2164080"/>
              <a:gd name="connsiteY0" fmla="*/ 140207 h 1402079"/>
              <a:gd name="connsiteX1" fmla="*/ 140208 w 2164080"/>
              <a:gd name="connsiteY1" fmla="*/ 0 h 1402079"/>
              <a:gd name="connsiteX2" fmla="*/ 2023872 w 2164080"/>
              <a:gd name="connsiteY2" fmla="*/ 0 h 1402079"/>
              <a:gd name="connsiteX3" fmla="*/ 2164080 w 2164080"/>
              <a:gd name="connsiteY3" fmla="*/ 140207 h 1402079"/>
              <a:gd name="connsiteX4" fmla="*/ 2164080 w 2164080"/>
              <a:gd name="connsiteY4" fmla="*/ 1261871 h 1402079"/>
              <a:gd name="connsiteX5" fmla="*/ 2023872 w 2164080"/>
              <a:gd name="connsiteY5" fmla="*/ 1402079 h 1402079"/>
              <a:gd name="connsiteX6" fmla="*/ 140208 w 2164080"/>
              <a:gd name="connsiteY6" fmla="*/ 1402079 h 1402079"/>
              <a:gd name="connsiteX7" fmla="*/ 0 w 2164080"/>
              <a:gd name="connsiteY7" fmla="*/ 1261871 h 1402079"/>
              <a:gd name="connsiteX8" fmla="*/ 0 w 2164080"/>
              <a:gd name="connsiteY8" fmla="*/ 140207 h 1402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64080" h="1402079">
                <a:moveTo>
                  <a:pt x="0" y="140207"/>
                </a:moveTo>
                <a:cubicBezTo>
                  <a:pt x="215" y="62470"/>
                  <a:pt x="63030" y="-343"/>
                  <a:pt x="140208" y="0"/>
                </a:cubicBezTo>
                <a:lnTo>
                  <a:pt x="2023872" y="0"/>
                </a:lnTo>
                <a:cubicBezTo>
                  <a:pt x="2101151" y="-343"/>
                  <a:pt x="2163978" y="62470"/>
                  <a:pt x="2164080" y="140207"/>
                </a:cubicBezTo>
                <a:lnTo>
                  <a:pt x="2164080" y="1261871"/>
                </a:lnTo>
                <a:cubicBezTo>
                  <a:pt x="2163978" y="1339875"/>
                  <a:pt x="2101151" y="1402689"/>
                  <a:pt x="2023872" y="1402079"/>
                </a:cubicBezTo>
                <a:lnTo>
                  <a:pt x="140208" y="1402079"/>
                </a:lnTo>
                <a:cubicBezTo>
                  <a:pt x="63030" y="1402689"/>
                  <a:pt x="215" y="1339875"/>
                  <a:pt x="0" y="1261871"/>
                </a:cubicBezTo>
                <a:lnTo>
                  <a:pt x="0" y="14020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1270000"/>
            <a:ext cx="6743700" cy="4546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4610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微服务架构设计的一些思考点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35700" y="2654300"/>
            <a:ext cx="8001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01600" algn="l"/>
              </a:tabLst>
            </a:pPr>
            <a:r>
              <a:rPr lang="en-US" altLang="zh-CN" sz="159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调用方便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59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高性能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0" y="2654300"/>
            <a:ext cx="1003300" cy="180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01600" algn="l"/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159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简化开发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01600" algn="l"/>
                <a:tab pos="406400" algn="l"/>
              </a:tabLst>
            </a:pPr>
            <a:r>
              <a:rPr lang="en-US" altLang="zh-CN" sz="159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可用性和安</a:t>
            </a:r>
          </a:p>
          <a:p>
            <a:pPr>
              <a:lnSpc>
                <a:spcPts val="1900"/>
              </a:lnSpc>
              <a:tabLst>
                <a:tab pos="101600" algn="l"/>
                <a:tab pos="406400" algn="l"/>
              </a:tabLst>
            </a:pPr>
            <a:r>
              <a:rPr lang="en-US" altLang="zh-CN" dirty="0" smtClean="0"/>
              <a:t>		</a:t>
            </a:r>
            <a:r>
              <a:rPr lang="en-US" altLang="zh-CN" sz="159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27900" y="1371600"/>
            <a:ext cx="1270000" cy="420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63500" algn="l"/>
                <a:tab pos="1143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clients</a:t>
            </a:r>
          </a:p>
          <a:p>
            <a:pPr>
              <a:lnSpc>
                <a:spcPts val="1500"/>
              </a:lnSpc>
              <a:tabLst>
                <a:tab pos="63500" algn="l"/>
                <a:tab pos="1143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explorer</a:t>
            </a:r>
          </a:p>
          <a:p>
            <a:pPr>
              <a:lnSpc>
                <a:spcPts val="1500"/>
              </a:lnSpc>
              <a:tabLst>
                <a:tab pos="63500" algn="l"/>
                <a:tab pos="1143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文档</a:t>
            </a:r>
          </a:p>
          <a:p>
            <a:pPr>
              <a:lnSpc>
                <a:spcPts val="1500"/>
              </a:lnSpc>
              <a:tabLst>
                <a:tab pos="63500" algn="l"/>
                <a:tab pos="1143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柔性设计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635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多协议支持，方便</a:t>
            </a:r>
          </a:p>
          <a:p>
            <a:pPr>
              <a:lnSpc>
                <a:spcPts val="1100"/>
              </a:lnSpc>
              <a:tabLst>
                <a:tab pos="635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新协议添加</a:t>
            </a:r>
          </a:p>
          <a:p>
            <a:pPr>
              <a:lnSpc>
                <a:spcPts val="1400"/>
              </a:lnSpc>
              <a:tabLst>
                <a:tab pos="635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Caching</a:t>
            </a:r>
          </a:p>
          <a:p>
            <a:pPr>
              <a:lnSpc>
                <a:spcPts val="1400"/>
              </a:lnSpc>
              <a:tabLst>
                <a:tab pos="635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Continuations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49600" y="1371600"/>
            <a:ext cx="1358900" cy="411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方便使用，节约时间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代码生成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Migration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tools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胶水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方便测试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metrics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throttling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load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shedding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authentication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1371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Agenda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1562100"/>
            <a:ext cx="1181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谈谈微服务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2057400"/>
            <a:ext cx="1993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微服务技术选型过程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2540000"/>
            <a:ext cx="2806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微服务架构设计的一些思考点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3022600"/>
            <a:ext cx="32131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dirty="0" smtClean="0">
                <a:solidFill>
                  <a:srgbClr val="20386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b="1" dirty="0" smtClean="0">
                <a:solidFill>
                  <a:srgbClr val="203864"/>
                </a:solidFill>
                <a:latin typeface="微软雅黑" pitchFamily="18" charset="0"/>
                <a:cs typeface="微软雅黑" pitchFamily="18" charset="0"/>
              </a:rPr>
              <a:t>融数微服务架构的核心概念和实现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融数DevOps平台对微服务的支撑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技术团队的组织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4495800"/>
            <a:ext cx="2057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Operation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Excellent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600" y="1371600"/>
            <a:ext cx="8674100" cy="4622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140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核心模型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1358900"/>
            <a:ext cx="939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Envelope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49600" y="2844800"/>
            <a:ext cx="825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2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consum</a:t>
            </a:r>
            <a:r>
              <a:rPr lang="en-US" altLang="zh-CN" sz="142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2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07100" y="1930400"/>
            <a:ext cx="749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2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producer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41400" y="3568700"/>
            <a:ext cx="63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27200" y="3568700"/>
            <a:ext cx="3517900" cy="184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041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Producer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041400" algn="l"/>
              </a:tabLst>
            </a:pP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Customer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customer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=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…;</a:t>
            </a:r>
          </a:p>
          <a:p>
            <a:pPr>
              <a:lnSpc>
                <a:spcPts val="2700"/>
              </a:lnSpc>
              <a:tabLst>
                <a:tab pos="1041400" algn="l"/>
              </a:tabLst>
            </a:pP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//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Seal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in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envelope</a:t>
            </a:r>
          </a:p>
          <a:p>
            <a:pPr>
              <a:lnSpc>
                <a:spcPts val="2700"/>
              </a:lnSpc>
              <a:tabLst>
                <a:tab pos="1041400" algn="l"/>
              </a:tabLst>
            </a:pP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Envelope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e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=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factory.newEnvelope();</a:t>
            </a:r>
          </a:p>
          <a:p>
            <a:pPr>
              <a:lnSpc>
                <a:spcPts val="2700"/>
              </a:lnSpc>
              <a:tabLst>
                <a:tab pos="1041400" algn="l"/>
              </a:tabLst>
            </a:pP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e.set(Customer.class,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customer);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0" y="3581400"/>
            <a:ext cx="5118100" cy="195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825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Consumer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825500" algn="l"/>
              </a:tabLst>
            </a:pPr>
            <a:r>
              <a:rPr lang="en-US" altLang="zh-CN" sz="1594" b="1" dirty="0" smtClean="0">
                <a:solidFill>
                  <a:srgbClr val="44546a"/>
                </a:solidFill>
                <a:latin typeface="Courier New" pitchFamily="18" charset="0"/>
                <a:cs typeface="Courier New" pitchFamily="18" charset="0"/>
              </a:rPr>
              <a:t>Envelope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4" b="1" dirty="0" smtClean="0">
                <a:solidFill>
                  <a:srgbClr val="44546a"/>
                </a:solidFill>
                <a:latin typeface="Courier New" pitchFamily="18" charset="0"/>
                <a:cs typeface="Courier New" pitchFamily="18" charset="0"/>
              </a:rPr>
              <a:t>e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4" b="1" dirty="0" smtClean="0">
                <a:solidFill>
                  <a:srgbClr val="44546a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4" b="1" dirty="0" smtClean="0">
                <a:solidFill>
                  <a:srgbClr val="44546a"/>
                </a:solidFill>
                <a:latin typeface="Courier New" pitchFamily="18" charset="0"/>
                <a:cs typeface="Courier New" pitchFamily="18" charset="0"/>
              </a:rPr>
              <a:t>…;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825500" algn="l"/>
              </a:tabLst>
            </a:pPr>
            <a:r>
              <a:rPr lang="en-US" altLang="zh-CN" sz="1594" b="1" dirty="0" smtClean="0">
                <a:solidFill>
                  <a:srgbClr val="44546a"/>
                </a:solidFill>
                <a:latin typeface="Courier New" pitchFamily="18" charset="0"/>
                <a:cs typeface="Courier New" pitchFamily="18" charset="0"/>
              </a:rPr>
              <a:t>//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4" b="1" dirty="0" smtClean="0">
                <a:solidFill>
                  <a:srgbClr val="44546a"/>
                </a:solidFill>
                <a:latin typeface="Courier New" pitchFamily="18" charset="0"/>
                <a:cs typeface="Courier New" pitchFamily="18" charset="0"/>
              </a:rPr>
              <a:t>Open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4" b="1" dirty="0" smtClean="0">
                <a:solidFill>
                  <a:srgbClr val="44546a"/>
                </a:solidFill>
                <a:latin typeface="Courier New" pitchFamily="18" charset="0"/>
                <a:cs typeface="Courier New" pitchFamily="18" charset="0"/>
              </a:rPr>
              <a:t>Envelope</a:t>
            </a:r>
          </a:p>
          <a:p>
            <a:pPr>
              <a:lnSpc>
                <a:spcPts val="2300"/>
              </a:lnSpc>
              <a:tabLst>
                <a:tab pos="825500" algn="l"/>
              </a:tabLst>
            </a:pPr>
            <a:r>
              <a:rPr lang="en-US" altLang="zh-CN" sz="1594" b="1" dirty="0" smtClean="0">
                <a:solidFill>
                  <a:srgbClr val="44546a"/>
                </a:solidFill>
                <a:latin typeface="Courier New" pitchFamily="18" charset="0"/>
                <a:cs typeface="Courier New" pitchFamily="18" charset="0"/>
              </a:rPr>
              <a:t>Customer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4" b="1" dirty="0" smtClean="0">
                <a:solidFill>
                  <a:srgbClr val="44546a"/>
                </a:solidFill>
                <a:latin typeface="Courier New" pitchFamily="18" charset="0"/>
                <a:cs typeface="Courier New" pitchFamily="18" charset="0"/>
              </a:rPr>
              <a:t>customer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4" b="1" dirty="0" smtClean="0">
                <a:solidFill>
                  <a:srgbClr val="44546a"/>
                </a:solidFill>
                <a:latin typeface="Courier New" pitchFamily="18" charset="0"/>
                <a:cs typeface="Courier New" pitchFamily="18" charset="0"/>
              </a:rPr>
              <a:t>=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4" b="1" dirty="0" smtClean="0">
                <a:solidFill>
                  <a:srgbClr val="44546a"/>
                </a:solidFill>
                <a:latin typeface="Courier New" pitchFamily="18" charset="0"/>
                <a:cs typeface="Courier New" pitchFamily="18" charset="0"/>
              </a:rPr>
              <a:t>e.get(Customer.class);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41400" y="406400"/>
            <a:ext cx="4546600" cy="307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50800" algn="l"/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核心模型</a:t>
            </a:r>
          </a:p>
          <a:p>
            <a:pPr>
              <a:lnSpc>
                <a:spcPts val="2900"/>
              </a:lnSpc>
              <a:tabLst>
                <a:tab pos="50800" algn="l"/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Envelope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API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50800" algn="l"/>
                <a:tab pos="127000" algn="l"/>
              </a:tabLst>
            </a:pP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public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interface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Envelope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extends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Serializable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{</a:t>
            </a:r>
          </a:p>
          <a:p>
            <a:pPr>
              <a:lnSpc>
                <a:spcPts val="2700"/>
              </a:lnSpc>
              <a:tabLst>
                <a:tab pos="50800" algn="l"/>
                <a:tab pos="127000" algn="l"/>
              </a:tabLst>
            </a:pPr>
            <a:r>
              <a:rPr lang="en-US" altLang="zh-CN" dirty="0" smtClean="0"/>
              <a:t>		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public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&lt;T&gt;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void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set(Class&lt;T&gt;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clazz,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T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o);</a:t>
            </a:r>
          </a:p>
          <a:p>
            <a:pPr>
              <a:lnSpc>
                <a:spcPts val="2700"/>
              </a:lnSpc>
              <a:tabLst>
                <a:tab pos="50800" algn="l"/>
                <a:tab pos="127000" algn="l"/>
              </a:tabLst>
            </a:pPr>
            <a:r>
              <a:rPr lang="en-US" altLang="zh-CN" dirty="0" smtClean="0"/>
              <a:t>		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public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&lt;T&gt;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void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set(T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o);</a:t>
            </a:r>
          </a:p>
          <a:p>
            <a:pPr>
              <a:lnSpc>
                <a:spcPts val="2700"/>
              </a:lnSpc>
              <a:tabLst>
                <a:tab pos="50800" algn="l"/>
                <a:tab pos="127000" algn="l"/>
              </a:tabLst>
            </a:pPr>
            <a:r>
              <a:rPr lang="en-US" altLang="zh-CN" dirty="0" smtClean="0"/>
              <a:t>		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public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&lt;T&gt;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T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get(Class&lt;T&gt;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clazz);</a:t>
            </a:r>
          </a:p>
          <a:p>
            <a:pPr>
              <a:lnSpc>
                <a:spcPts val="2700"/>
              </a:lnSpc>
              <a:tabLst>
                <a:tab pos="50800" algn="l"/>
                <a:tab pos="127000" algn="l"/>
              </a:tabLst>
            </a:pPr>
            <a:r>
              <a:rPr lang="en-US" altLang="zh-CN" dirty="0" smtClean="0"/>
              <a:t>		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public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&lt;T&gt;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T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get();</a:t>
            </a:r>
          </a:p>
          <a:p>
            <a:pPr>
              <a:lnSpc>
                <a:spcPts val="2700"/>
              </a:lnSpc>
              <a:tabLst>
                <a:tab pos="50800" algn="l"/>
                <a:tab pos="127000" algn="l"/>
              </a:tabLst>
            </a:pPr>
            <a:r>
              <a:rPr lang="en-US" altLang="zh-CN" dirty="0" smtClean="0"/>
              <a:t>		</a:t>
            </a:r>
            <a:r>
              <a:rPr lang="en-US" altLang="zh-CN" sz="1594" dirty="0" smtClean="0">
                <a:solidFill>
                  <a:srgbClr val="44546a"/>
                </a:solidFill>
                <a:latin typeface="微软雅黑" pitchFamily="18" charset="0"/>
                <a:cs typeface="微软雅黑" pitchFamily="18" charset="0"/>
              </a:rPr>
              <a:t>…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140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核心模型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1447800"/>
            <a:ext cx="2273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Shapes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（定义数据类型）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39900" y="1765300"/>
            <a:ext cx="7747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Simple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List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39900" y="2413000"/>
            <a:ext cx="5715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Map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39900" y="2730500"/>
            <a:ext cx="990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Structure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140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核心模型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1447800"/>
            <a:ext cx="24765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Traits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（定义Shaps的行为）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2425700"/>
            <a:ext cx="2222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&lt;pattern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target=“location”&gt;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87500" y="2692400"/>
            <a:ext cx="32131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&lt;regex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value=“[0-9]{5}(?:\-[0-9]{4})?”/&gt;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2971800"/>
            <a:ext cx="762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&lt;/pattern&gt;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3251200"/>
            <a:ext cx="20701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&lt;string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name=“location”/&gt;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01770" y="2414752"/>
            <a:ext cx="762139" cy="392468"/>
          </a:xfrm>
          <a:custGeom>
            <a:avLst/>
            <a:gdLst>
              <a:gd name="connsiteX0" fmla="*/ 0 w 762139"/>
              <a:gd name="connsiteY0" fmla="*/ 0 h 392468"/>
              <a:gd name="connsiteX1" fmla="*/ 762139 w 762139"/>
              <a:gd name="connsiteY1" fmla="*/ 0 h 392468"/>
              <a:gd name="connsiteX2" fmla="*/ 762139 w 762139"/>
              <a:gd name="connsiteY2" fmla="*/ 392468 h 392468"/>
              <a:gd name="connsiteX3" fmla="*/ 0 w 762139"/>
              <a:gd name="connsiteY3" fmla="*/ 392468 h 392468"/>
              <a:gd name="connsiteX4" fmla="*/ 0 w 762139"/>
              <a:gd name="connsiteY4" fmla="*/ 0 h 3924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139" h="392468">
                <a:moveTo>
                  <a:pt x="0" y="0"/>
                </a:moveTo>
                <a:lnTo>
                  <a:pt x="762139" y="0"/>
                </a:lnTo>
                <a:lnTo>
                  <a:pt x="762139" y="392468"/>
                </a:lnTo>
                <a:lnTo>
                  <a:pt x="0" y="392468"/>
                </a:lnTo>
                <a:lnTo>
                  <a:pt x="0" y="0"/>
                </a:lnTo>
              </a:path>
            </a:pathLst>
          </a:custGeom>
          <a:solidFill>
            <a:srgbClr val="68bc3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94264" y="2407246"/>
            <a:ext cx="777151" cy="407479"/>
          </a:xfrm>
          <a:custGeom>
            <a:avLst/>
            <a:gdLst>
              <a:gd name="connsiteX0" fmla="*/ 7505 w 777151"/>
              <a:gd name="connsiteY0" fmla="*/ 7505 h 407479"/>
              <a:gd name="connsiteX1" fmla="*/ 769645 w 777151"/>
              <a:gd name="connsiteY1" fmla="*/ 7505 h 407479"/>
              <a:gd name="connsiteX2" fmla="*/ 769645 w 777151"/>
              <a:gd name="connsiteY2" fmla="*/ 399973 h 407479"/>
              <a:gd name="connsiteX3" fmla="*/ 7505 w 777151"/>
              <a:gd name="connsiteY3" fmla="*/ 399973 h 407479"/>
              <a:gd name="connsiteX4" fmla="*/ 7505 w 777151"/>
              <a:gd name="connsiteY4" fmla="*/ 7505 h 4074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7151" h="407479">
                <a:moveTo>
                  <a:pt x="7505" y="7505"/>
                </a:moveTo>
                <a:lnTo>
                  <a:pt x="769645" y="7505"/>
                </a:lnTo>
                <a:lnTo>
                  <a:pt x="769645" y="399973"/>
                </a:lnTo>
                <a:lnTo>
                  <a:pt x="7505" y="399973"/>
                </a:lnTo>
                <a:lnTo>
                  <a:pt x="7505" y="75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01770" y="1345272"/>
            <a:ext cx="762139" cy="392468"/>
          </a:xfrm>
          <a:custGeom>
            <a:avLst/>
            <a:gdLst>
              <a:gd name="connsiteX0" fmla="*/ 0 w 762139"/>
              <a:gd name="connsiteY0" fmla="*/ 0 h 392468"/>
              <a:gd name="connsiteX1" fmla="*/ 762139 w 762139"/>
              <a:gd name="connsiteY1" fmla="*/ 0 h 392468"/>
              <a:gd name="connsiteX2" fmla="*/ 762139 w 762139"/>
              <a:gd name="connsiteY2" fmla="*/ 392468 h 392468"/>
              <a:gd name="connsiteX3" fmla="*/ 0 w 762139"/>
              <a:gd name="connsiteY3" fmla="*/ 392468 h 392468"/>
              <a:gd name="connsiteX4" fmla="*/ 0 w 762139"/>
              <a:gd name="connsiteY4" fmla="*/ 0 h 3924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139" h="392468">
                <a:moveTo>
                  <a:pt x="0" y="0"/>
                </a:moveTo>
                <a:lnTo>
                  <a:pt x="762139" y="0"/>
                </a:lnTo>
                <a:lnTo>
                  <a:pt x="762139" y="392468"/>
                </a:lnTo>
                <a:lnTo>
                  <a:pt x="0" y="392468"/>
                </a:lnTo>
                <a:lnTo>
                  <a:pt x="0" y="0"/>
                </a:lnTo>
              </a:path>
            </a:pathLst>
          </a:custGeom>
          <a:solidFill>
            <a:srgbClr val="68bc3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94264" y="1337767"/>
            <a:ext cx="777151" cy="407479"/>
          </a:xfrm>
          <a:custGeom>
            <a:avLst/>
            <a:gdLst>
              <a:gd name="connsiteX0" fmla="*/ 7505 w 777151"/>
              <a:gd name="connsiteY0" fmla="*/ 7505 h 407479"/>
              <a:gd name="connsiteX1" fmla="*/ 769645 w 777151"/>
              <a:gd name="connsiteY1" fmla="*/ 7505 h 407479"/>
              <a:gd name="connsiteX2" fmla="*/ 769645 w 777151"/>
              <a:gd name="connsiteY2" fmla="*/ 399973 h 407479"/>
              <a:gd name="connsiteX3" fmla="*/ 7505 w 777151"/>
              <a:gd name="connsiteY3" fmla="*/ 399973 h 407479"/>
              <a:gd name="connsiteX4" fmla="*/ 7505 w 777151"/>
              <a:gd name="connsiteY4" fmla="*/ 7505 h 4074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7151" h="407479">
                <a:moveTo>
                  <a:pt x="7505" y="7505"/>
                </a:moveTo>
                <a:lnTo>
                  <a:pt x="769645" y="7505"/>
                </a:lnTo>
                <a:lnTo>
                  <a:pt x="769645" y="399973"/>
                </a:lnTo>
                <a:lnTo>
                  <a:pt x="7505" y="399973"/>
                </a:lnTo>
                <a:lnTo>
                  <a:pt x="7505" y="75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76483" y="1728508"/>
            <a:ext cx="20205" cy="43294"/>
          </a:xfrm>
          <a:custGeom>
            <a:avLst/>
            <a:gdLst>
              <a:gd name="connsiteX0" fmla="*/ 6350 w 20205"/>
              <a:gd name="connsiteY0" fmla="*/ 6350 h 43294"/>
              <a:gd name="connsiteX1" fmla="*/ 6350 w 20205"/>
              <a:gd name="connsiteY1" fmla="*/ 36944 h 43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205" h="43294">
                <a:moveTo>
                  <a:pt x="6350" y="6350"/>
                </a:moveTo>
                <a:lnTo>
                  <a:pt x="6350" y="3694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76483" y="1790268"/>
            <a:ext cx="20205" cy="43281"/>
          </a:xfrm>
          <a:custGeom>
            <a:avLst/>
            <a:gdLst>
              <a:gd name="connsiteX0" fmla="*/ 6350 w 20205"/>
              <a:gd name="connsiteY0" fmla="*/ 6350 h 43281"/>
              <a:gd name="connsiteX1" fmla="*/ 6350 w 20205"/>
              <a:gd name="connsiteY1" fmla="*/ 36931 h 432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205" h="43281">
                <a:moveTo>
                  <a:pt x="6350" y="6350"/>
                </a:moveTo>
                <a:lnTo>
                  <a:pt x="6350" y="3693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76483" y="1851444"/>
            <a:ext cx="20205" cy="43865"/>
          </a:xfrm>
          <a:custGeom>
            <a:avLst/>
            <a:gdLst>
              <a:gd name="connsiteX0" fmla="*/ 6350 w 20205"/>
              <a:gd name="connsiteY0" fmla="*/ 6350 h 43865"/>
              <a:gd name="connsiteX1" fmla="*/ 6350 w 20205"/>
              <a:gd name="connsiteY1" fmla="*/ 37515 h 438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205" h="43865">
                <a:moveTo>
                  <a:pt x="6350" y="6350"/>
                </a:moveTo>
                <a:lnTo>
                  <a:pt x="6350" y="3751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76483" y="1913204"/>
            <a:ext cx="20205" cy="43281"/>
          </a:xfrm>
          <a:custGeom>
            <a:avLst/>
            <a:gdLst>
              <a:gd name="connsiteX0" fmla="*/ 6350 w 20205"/>
              <a:gd name="connsiteY0" fmla="*/ 6350 h 43281"/>
              <a:gd name="connsiteX1" fmla="*/ 6350 w 20205"/>
              <a:gd name="connsiteY1" fmla="*/ 36931 h 432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205" h="43281">
                <a:moveTo>
                  <a:pt x="6350" y="6350"/>
                </a:moveTo>
                <a:lnTo>
                  <a:pt x="6350" y="3693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76483" y="1974951"/>
            <a:ext cx="20205" cy="43294"/>
          </a:xfrm>
          <a:custGeom>
            <a:avLst/>
            <a:gdLst>
              <a:gd name="connsiteX0" fmla="*/ 6350 w 20205"/>
              <a:gd name="connsiteY0" fmla="*/ 6350 h 43294"/>
              <a:gd name="connsiteX1" fmla="*/ 6350 w 20205"/>
              <a:gd name="connsiteY1" fmla="*/ 36944 h 43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205" h="43294">
                <a:moveTo>
                  <a:pt x="6350" y="6350"/>
                </a:moveTo>
                <a:lnTo>
                  <a:pt x="6350" y="3694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76483" y="2036140"/>
            <a:ext cx="20205" cy="43865"/>
          </a:xfrm>
          <a:custGeom>
            <a:avLst/>
            <a:gdLst>
              <a:gd name="connsiteX0" fmla="*/ 6350 w 20205"/>
              <a:gd name="connsiteY0" fmla="*/ 6350 h 43865"/>
              <a:gd name="connsiteX1" fmla="*/ 6350 w 20205"/>
              <a:gd name="connsiteY1" fmla="*/ 37515 h 438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205" h="43865">
                <a:moveTo>
                  <a:pt x="6350" y="6350"/>
                </a:moveTo>
                <a:lnTo>
                  <a:pt x="6350" y="3751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76483" y="2097887"/>
            <a:ext cx="20205" cy="43294"/>
          </a:xfrm>
          <a:custGeom>
            <a:avLst/>
            <a:gdLst>
              <a:gd name="connsiteX0" fmla="*/ 6350 w 20205"/>
              <a:gd name="connsiteY0" fmla="*/ 6350 h 43294"/>
              <a:gd name="connsiteX1" fmla="*/ 6350 w 20205"/>
              <a:gd name="connsiteY1" fmla="*/ 36944 h 43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205" h="43294">
                <a:moveTo>
                  <a:pt x="6350" y="6350"/>
                </a:moveTo>
                <a:lnTo>
                  <a:pt x="6350" y="3694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76483" y="2159647"/>
            <a:ext cx="20205" cy="43294"/>
          </a:xfrm>
          <a:custGeom>
            <a:avLst/>
            <a:gdLst>
              <a:gd name="connsiteX0" fmla="*/ 6350 w 20205"/>
              <a:gd name="connsiteY0" fmla="*/ 6350 h 43294"/>
              <a:gd name="connsiteX1" fmla="*/ 6350 w 20205"/>
              <a:gd name="connsiteY1" fmla="*/ 36944 h 43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205" h="43294">
                <a:moveTo>
                  <a:pt x="6350" y="6350"/>
                </a:moveTo>
                <a:lnTo>
                  <a:pt x="6350" y="3694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76483" y="2220823"/>
            <a:ext cx="20205" cy="43865"/>
          </a:xfrm>
          <a:custGeom>
            <a:avLst/>
            <a:gdLst>
              <a:gd name="connsiteX0" fmla="*/ 6350 w 20205"/>
              <a:gd name="connsiteY0" fmla="*/ 6350 h 43865"/>
              <a:gd name="connsiteX1" fmla="*/ 6350 w 20205"/>
              <a:gd name="connsiteY1" fmla="*/ 37515 h 438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205" h="43865">
                <a:moveTo>
                  <a:pt x="6350" y="6350"/>
                </a:moveTo>
                <a:lnTo>
                  <a:pt x="6350" y="3751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76483" y="2282583"/>
            <a:ext cx="12700" cy="31165"/>
          </a:xfrm>
          <a:custGeom>
            <a:avLst/>
            <a:gdLst>
              <a:gd name="connsiteX0" fmla="*/ 6350 w 12700"/>
              <a:gd name="connsiteY0" fmla="*/ 6350 h 31165"/>
              <a:gd name="connsiteX1" fmla="*/ 6350 w 12700"/>
              <a:gd name="connsiteY1" fmla="*/ 9232 h 31165"/>
              <a:gd name="connsiteX2" fmla="*/ 6350 w 12700"/>
              <a:gd name="connsiteY2" fmla="*/ 24815 h 31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2700" h="31165">
                <a:moveTo>
                  <a:pt x="6350" y="6350"/>
                </a:moveTo>
                <a:lnTo>
                  <a:pt x="6350" y="9232"/>
                </a:lnTo>
                <a:lnTo>
                  <a:pt x="6350" y="2481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22788" y="2301049"/>
            <a:ext cx="120675" cy="105054"/>
          </a:xfrm>
          <a:custGeom>
            <a:avLst/>
            <a:gdLst>
              <a:gd name="connsiteX0" fmla="*/ 60045 w 120675"/>
              <a:gd name="connsiteY0" fmla="*/ 98704 h 105054"/>
              <a:gd name="connsiteX1" fmla="*/ 114325 w 120675"/>
              <a:gd name="connsiteY1" fmla="*/ 6350 h 105054"/>
              <a:gd name="connsiteX2" fmla="*/ 6350 w 120675"/>
              <a:gd name="connsiteY2" fmla="*/ 6350 h 105054"/>
              <a:gd name="connsiteX3" fmla="*/ 60045 w 120675"/>
              <a:gd name="connsiteY3" fmla="*/ 98704 h 1050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675" h="105054">
                <a:moveTo>
                  <a:pt x="60045" y="98704"/>
                </a:moveTo>
                <a:lnTo>
                  <a:pt x="114325" y="6350"/>
                </a:lnTo>
                <a:lnTo>
                  <a:pt x="6350" y="6350"/>
                </a:lnTo>
                <a:lnTo>
                  <a:pt x="60045" y="9870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3795" y="1845094"/>
            <a:ext cx="769645" cy="392468"/>
          </a:xfrm>
          <a:custGeom>
            <a:avLst/>
            <a:gdLst>
              <a:gd name="connsiteX0" fmla="*/ 0 w 769645"/>
              <a:gd name="connsiteY0" fmla="*/ 0 h 392468"/>
              <a:gd name="connsiteX1" fmla="*/ 769645 w 769645"/>
              <a:gd name="connsiteY1" fmla="*/ 0 h 392468"/>
              <a:gd name="connsiteX2" fmla="*/ 769645 w 769645"/>
              <a:gd name="connsiteY2" fmla="*/ 392468 h 392468"/>
              <a:gd name="connsiteX3" fmla="*/ 0 w 769645"/>
              <a:gd name="connsiteY3" fmla="*/ 392468 h 392468"/>
              <a:gd name="connsiteX4" fmla="*/ 0 w 769645"/>
              <a:gd name="connsiteY4" fmla="*/ 0 h 3924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9645" h="392468">
                <a:moveTo>
                  <a:pt x="0" y="0"/>
                </a:moveTo>
                <a:lnTo>
                  <a:pt x="769645" y="0"/>
                </a:lnTo>
                <a:lnTo>
                  <a:pt x="769645" y="392468"/>
                </a:lnTo>
                <a:lnTo>
                  <a:pt x="0" y="392468"/>
                </a:lnTo>
                <a:lnTo>
                  <a:pt x="0" y="0"/>
                </a:lnTo>
              </a:path>
            </a:pathLst>
          </a:custGeom>
          <a:solidFill>
            <a:srgbClr val="68bc3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16289" y="1837588"/>
            <a:ext cx="784656" cy="407479"/>
          </a:xfrm>
          <a:custGeom>
            <a:avLst/>
            <a:gdLst>
              <a:gd name="connsiteX0" fmla="*/ 7505 w 784656"/>
              <a:gd name="connsiteY0" fmla="*/ 7505 h 407479"/>
              <a:gd name="connsiteX1" fmla="*/ 777151 w 784656"/>
              <a:gd name="connsiteY1" fmla="*/ 7505 h 407479"/>
              <a:gd name="connsiteX2" fmla="*/ 777151 w 784656"/>
              <a:gd name="connsiteY2" fmla="*/ 399973 h 407479"/>
              <a:gd name="connsiteX3" fmla="*/ 7505 w 784656"/>
              <a:gd name="connsiteY3" fmla="*/ 399973 h 407479"/>
              <a:gd name="connsiteX4" fmla="*/ 7505 w 784656"/>
              <a:gd name="connsiteY4" fmla="*/ 7505 h 4074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4656" h="407479">
                <a:moveTo>
                  <a:pt x="7505" y="7505"/>
                </a:moveTo>
                <a:lnTo>
                  <a:pt x="777151" y="7505"/>
                </a:lnTo>
                <a:lnTo>
                  <a:pt x="777151" y="399973"/>
                </a:lnTo>
                <a:lnTo>
                  <a:pt x="7505" y="399973"/>
                </a:lnTo>
                <a:lnTo>
                  <a:pt x="7505" y="75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84207" y="1532280"/>
            <a:ext cx="820445" cy="514248"/>
          </a:xfrm>
          <a:custGeom>
            <a:avLst/>
            <a:gdLst>
              <a:gd name="connsiteX0" fmla="*/ 6350 w 820445"/>
              <a:gd name="connsiteY0" fmla="*/ 507898 h 514248"/>
              <a:gd name="connsiteX1" fmla="*/ 814095 w 820445"/>
              <a:gd name="connsiteY1" fmla="*/ 6350 h 514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0445" h="514248">
                <a:moveTo>
                  <a:pt x="6350" y="507898"/>
                </a:moveTo>
                <a:lnTo>
                  <a:pt x="81409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84207" y="2033828"/>
            <a:ext cx="820445" cy="580047"/>
          </a:xfrm>
          <a:custGeom>
            <a:avLst/>
            <a:gdLst>
              <a:gd name="connsiteX0" fmla="*/ 6350 w 820445"/>
              <a:gd name="connsiteY0" fmla="*/ 6350 h 580047"/>
              <a:gd name="connsiteX1" fmla="*/ 814095 w 820445"/>
              <a:gd name="connsiteY1" fmla="*/ 573697 h 5800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0445" h="580047">
                <a:moveTo>
                  <a:pt x="6350" y="6350"/>
                </a:moveTo>
                <a:lnTo>
                  <a:pt x="814095" y="57369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67216" y="2034984"/>
            <a:ext cx="451510" cy="274726"/>
          </a:xfrm>
          <a:custGeom>
            <a:avLst/>
            <a:gdLst>
              <a:gd name="connsiteX0" fmla="*/ 445160 w 451510"/>
              <a:gd name="connsiteY0" fmla="*/ 209511 h 274726"/>
              <a:gd name="connsiteX1" fmla="*/ 445160 w 451510"/>
              <a:gd name="connsiteY1" fmla="*/ 255676 h 274726"/>
              <a:gd name="connsiteX2" fmla="*/ 445160 w 451510"/>
              <a:gd name="connsiteY2" fmla="*/ 268376 h 274726"/>
              <a:gd name="connsiteX3" fmla="*/ 430720 w 451510"/>
              <a:gd name="connsiteY3" fmla="*/ 268376 h 274726"/>
              <a:gd name="connsiteX4" fmla="*/ 6350 w 451510"/>
              <a:gd name="connsiteY4" fmla="*/ 268376 h 274726"/>
              <a:gd name="connsiteX5" fmla="*/ 6350 w 451510"/>
              <a:gd name="connsiteY5" fmla="*/ 6350 h 274726"/>
              <a:gd name="connsiteX6" fmla="*/ 60045 w 451510"/>
              <a:gd name="connsiteY6" fmla="*/ 6350 h 2747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51510" h="274726">
                <a:moveTo>
                  <a:pt x="445160" y="209511"/>
                </a:moveTo>
                <a:lnTo>
                  <a:pt x="445160" y="255676"/>
                </a:lnTo>
                <a:lnTo>
                  <a:pt x="445160" y="268376"/>
                </a:lnTo>
                <a:lnTo>
                  <a:pt x="430720" y="268376"/>
                </a:lnTo>
                <a:lnTo>
                  <a:pt x="6350" y="268376"/>
                </a:lnTo>
                <a:lnTo>
                  <a:pt x="6350" y="6350"/>
                </a:lnTo>
                <a:lnTo>
                  <a:pt x="6004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00419" y="1841119"/>
            <a:ext cx="772413" cy="394208"/>
          </a:xfrm>
          <a:custGeom>
            <a:avLst/>
            <a:gdLst>
              <a:gd name="connsiteX0" fmla="*/ 0 w 772413"/>
              <a:gd name="connsiteY0" fmla="*/ 0 h 394208"/>
              <a:gd name="connsiteX1" fmla="*/ 772413 w 772413"/>
              <a:gd name="connsiteY1" fmla="*/ 0 h 394208"/>
              <a:gd name="connsiteX2" fmla="*/ 772413 w 772413"/>
              <a:gd name="connsiteY2" fmla="*/ 394207 h 394208"/>
              <a:gd name="connsiteX3" fmla="*/ 0 w 772413"/>
              <a:gd name="connsiteY3" fmla="*/ 394207 h 394208"/>
              <a:gd name="connsiteX4" fmla="*/ 0 w 772413"/>
              <a:gd name="connsiteY4" fmla="*/ 0 h 3942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2413" h="394208">
                <a:moveTo>
                  <a:pt x="0" y="0"/>
                </a:moveTo>
                <a:lnTo>
                  <a:pt x="772413" y="0"/>
                </a:lnTo>
                <a:lnTo>
                  <a:pt x="772413" y="394207"/>
                </a:lnTo>
                <a:lnTo>
                  <a:pt x="0" y="394207"/>
                </a:lnTo>
                <a:lnTo>
                  <a:pt x="0" y="0"/>
                </a:lnTo>
              </a:path>
            </a:pathLst>
          </a:custGeom>
          <a:solidFill>
            <a:srgbClr val="68bc3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92881" y="1833581"/>
            <a:ext cx="787488" cy="409283"/>
          </a:xfrm>
          <a:custGeom>
            <a:avLst/>
            <a:gdLst>
              <a:gd name="connsiteX0" fmla="*/ 7537 w 787488"/>
              <a:gd name="connsiteY0" fmla="*/ 7537 h 409283"/>
              <a:gd name="connsiteX1" fmla="*/ 779951 w 787488"/>
              <a:gd name="connsiteY1" fmla="*/ 7537 h 409283"/>
              <a:gd name="connsiteX2" fmla="*/ 779951 w 787488"/>
              <a:gd name="connsiteY2" fmla="*/ 401745 h 409283"/>
              <a:gd name="connsiteX3" fmla="*/ 7537 w 787488"/>
              <a:gd name="connsiteY3" fmla="*/ 401745 h 409283"/>
              <a:gd name="connsiteX4" fmla="*/ 7537 w 787488"/>
              <a:gd name="connsiteY4" fmla="*/ 7537 h 409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7488" h="409283">
                <a:moveTo>
                  <a:pt x="7537" y="7537"/>
                </a:moveTo>
                <a:lnTo>
                  <a:pt x="779951" y="7537"/>
                </a:lnTo>
                <a:lnTo>
                  <a:pt x="779951" y="401745"/>
                </a:lnTo>
                <a:lnTo>
                  <a:pt x="7537" y="401745"/>
                </a:lnTo>
                <a:lnTo>
                  <a:pt x="7537" y="75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31746" y="1075880"/>
            <a:ext cx="764882" cy="394220"/>
          </a:xfrm>
          <a:custGeom>
            <a:avLst/>
            <a:gdLst>
              <a:gd name="connsiteX0" fmla="*/ 0 w 764882"/>
              <a:gd name="connsiteY0" fmla="*/ 0 h 394220"/>
              <a:gd name="connsiteX1" fmla="*/ 764882 w 764882"/>
              <a:gd name="connsiteY1" fmla="*/ 0 h 394220"/>
              <a:gd name="connsiteX2" fmla="*/ 764882 w 764882"/>
              <a:gd name="connsiteY2" fmla="*/ 394220 h 394220"/>
              <a:gd name="connsiteX3" fmla="*/ 0 w 764882"/>
              <a:gd name="connsiteY3" fmla="*/ 394220 h 394220"/>
              <a:gd name="connsiteX4" fmla="*/ 0 w 764882"/>
              <a:gd name="connsiteY4" fmla="*/ 0 h 394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4882" h="394220">
                <a:moveTo>
                  <a:pt x="0" y="0"/>
                </a:moveTo>
                <a:lnTo>
                  <a:pt x="764882" y="0"/>
                </a:lnTo>
                <a:lnTo>
                  <a:pt x="764882" y="394220"/>
                </a:lnTo>
                <a:lnTo>
                  <a:pt x="0" y="394220"/>
                </a:lnTo>
                <a:lnTo>
                  <a:pt x="0" y="0"/>
                </a:lnTo>
              </a:path>
            </a:pathLst>
          </a:custGeom>
          <a:solidFill>
            <a:srgbClr val="68bc3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24208" y="1068343"/>
            <a:ext cx="779957" cy="409295"/>
          </a:xfrm>
          <a:custGeom>
            <a:avLst/>
            <a:gdLst>
              <a:gd name="connsiteX0" fmla="*/ 7537 w 779957"/>
              <a:gd name="connsiteY0" fmla="*/ 7537 h 409295"/>
              <a:gd name="connsiteX1" fmla="*/ 772420 w 779957"/>
              <a:gd name="connsiteY1" fmla="*/ 7537 h 409295"/>
              <a:gd name="connsiteX2" fmla="*/ 772420 w 779957"/>
              <a:gd name="connsiteY2" fmla="*/ 401758 h 409295"/>
              <a:gd name="connsiteX3" fmla="*/ 7537 w 779957"/>
              <a:gd name="connsiteY3" fmla="*/ 401758 h 409295"/>
              <a:gd name="connsiteX4" fmla="*/ 7537 w 779957"/>
              <a:gd name="connsiteY4" fmla="*/ 7537 h 4092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9957" h="409295">
                <a:moveTo>
                  <a:pt x="7537" y="7537"/>
                </a:moveTo>
                <a:lnTo>
                  <a:pt x="772420" y="7537"/>
                </a:lnTo>
                <a:lnTo>
                  <a:pt x="772420" y="401758"/>
                </a:lnTo>
                <a:lnTo>
                  <a:pt x="7537" y="401758"/>
                </a:lnTo>
                <a:lnTo>
                  <a:pt x="7537" y="75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31746" y="1841119"/>
            <a:ext cx="764882" cy="394208"/>
          </a:xfrm>
          <a:custGeom>
            <a:avLst/>
            <a:gdLst>
              <a:gd name="connsiteX0" fmla="*/ 0 w 764882"/>
              <a:gd name="connsiteY0" fmla="*/ 0 h 394208"/>
              <a:gd name="connsiteX1" fmla="*/ 764882 w 764882"/>
              <a:gd name="connsiteY1" fmla="*/ 0 h 394208"/>
              <a:gd name="connsiteX2" fmla="*/ 764882 w 764882"/>
              <a:gd name="connsiteY2" fmla="*/ 394207 h 394208"/>
              <a:gd name="connsiteX3" fmla="*/ 0 w 764882"/>
              <a:gd name="connsiteY3" fmla="*/ 394207 h 394208"/>
              <a:gd name="connsiteX4" fmla="*/ 0 w 764882"/>
              <a:gd name="connsiteY4" fmla="*/ 0 h 3942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4882" h="394208">
                <a:moveTo>
                  <a:pt x="0" y="0"/>
                </a:moveTo>
                <a:lnTo>
                  <a:pt x="764882" y="0"/>
                </a:lnTo>
                <a:lnTo>
                  <a:pt x="764882" y="394207"/>
                </a:lnTo>
                <a:lnTo>
                  <a:pt x="0" y="394207"/>
                </a:lnTo>
                <a:lnTo>
                  <a:pt x="0" y="0"/>
                </a:lnTo>
              </a:path>
            </a:pathLst>
          </a:custGeom>
          <a:solidFill>
            <a:srgbClr val="68bc3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24208" y="1833581"/>
            <a:ext cx="779957" cy="409283"/>
          </a:xfrm>
          <a:custGeom>
            <a:avLst/>
            <a:gdLst>
              <a:gd name="connsiteX0" fmla="*/ 7537 w 779957"/>
              <a:gd name="connsiteY0" fmla="*/ 7537 h 409283"/>
              <a:gd name="connsiteX1" fmla="*/ 772420 w 779957"/>
              <a:gd name="connsiteY1" fmla="*/ 7537 h 409283"/>
              <a:gd name="connsiteX2" fmla="*/ 772420 w 779957"/>
              <a:gd name="connsiteY2" fmla="*/ 401745 h 409283"/>
              <a:gd name="connsiteX3" fmla="*/ 7537 w 779957"/>
              <a:gd name="connsiteY3" fmla="*/ 401745 h 409283"/>
              <a:gd name="connsiteX4" fmla="*/ 7537 w 779957"/>
              <a:gd name="connsiteY4" fmla="*/ 7537 h 409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9957" h="409283">
                <a:moveTo>
                  <a:pt x="7537" y="7537"/>
                </a:moveTo>
                <a:lnTo>
                  <a:pt x="772420" y="7537"/>
                </a:lnTo>
                <a:lnTo>
                  <a:pt x="772420" y="401745"/>
                </a:lnTo>
                <a:lnTo>
                  <a:pt x="7537" y="401745"/>
                </a:lnTo>
                <a:lnTo>
                  <a:pt x="7537" y="75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31746" y="2699105"/>
            <a:ext cx="764882" cy="394220"/>
          </a:xfrm>
          <a:custGeom>
            <a:avLst/>
            <a:gdLst>
              <a:gd name="connsiteX0" fmla="*/ 0 w 764882"/>
              <a:gd name="connsiteY0" fmla="*/ 0 h 394220"/>
              <a:gd name="connsiteX1" fmla="*/ 764882 w 764882"/>
              <a:gd name="connsiteY1" fmla="*/ 0 h 394220"/>
              <a:gd name="connsiteX2" fmla="*/ 764882 w 764882"/>
              <a:gd name="connsiteY2" fmla="*/ 394220 h 394220"/>
              <a:gd name="connsiteX3" fmla="*/ 0 w 764882"/>
              <a:gd name="connsiteY3" fmla="*/ 394220 h 394220"/>
              <a:gd name="connsiteX4" fmla="*/ 0 w 764882"/>
              <a:gd name="connsiteY4" fmla="*/ 0 h 394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4882" h="394220">
                <a:moveTo>
                  <a:pt x="0" y="0"/>
                </a:moveTo>
                <a:lnTo>
                  <a:pt x="764882" y="0"/>
                </a:lnTo>
                <a:lnTo>
                  <a:pt x="764882" y="394220"/>
                </a:lnTo>
                <a:lnTo>
                  <a:pt x="0" y="394220"/>
                </a:lnTo>
                <a:lnTo>
                  <a:pt x="0" y="0"/>
                </a:lnTo>
              </a:path>
            </a:pathLst>
          </a:custGeom>
          <a:solidFill>
            <a:srgbClr val="68bc3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24208" y="2691568"/>
            <a:ext cx="779957" cy="409295"/>
          </a:xfrm>
          <a:custGeom>
            <a:avLst/>
            <a:gdLst>
              <a:gd name="connsiteX0" fmla="*/ 7537 w 779957"/>
              <a:gd name="connsiteY0" fmla="*/ 7537 h 409295"/>
              <a:gd name="connsiteX1" fmla="*/ 772420 w 779957"/>
              <a:gd name="connsiteY1" fmla="*/ 7537 h 409295"/>
              <a:gd name="connsiteX2" fmla="*/ 772420 w 779957"/>
              <a:gd name="connsiteY2" fmla="*/ 401758 h 409295"/>
              <a:gd name="connsiteX3" fmla="*/ 7537 w 779957"/>
              <a:gd name="connsiteY3" fmla="*/ 401758 h 409295"/>
              <a:gd name="connsiteX4" fmla="*/ 7537 w 779957"/>
              <a:gd name="connsiteY4" fmla="*/ 7537 h 4092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9957" h="409295">
                <a:moveTo>
                  <a:pt x="7537" y="7537"/>
                </a:moveTo>
                <a:lnTo>
                  <a:pt x="772420" y="7537"/>
                </a:lnTo>
                <a:lnTo>
                  <a:pt x="772420" y="401758"/>
                </a:lnTo>
                <a:lnTo>
                  <a:pt x="7537" y="401758"/>
                </a:lnTo>
                <a:lnTo>
                  <a:pt x="7537" y="75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50506" y="1266063"/>
            <a:ext cx="1086434" cy="722274"/>
          </a:xfrm>
          <a:custGeom>
            <a:avLst/>
            <a:gdLst>
              <a:gd name="connsiteX0" fmla="*/ 6350 w 1086434"/>
              <a:gd name="connsiteY0" fmla="*/ 715924 h 722274"/>
              <a:gd name="connsiteX1" fmla="*/ 1080084 w 1086434"/>
              <a:gd name="connsiteY1" fmla="*/ 6350 h 722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86434" h="722274">
                <a:moveTo>
                  <a:pt x="6350" y="715924"/>
                </a:moveTo>
                <a:lnTo>
                  <a:pt x="108008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73429" y="1930425"/>
            <a:ext cx="119900" cy="108927"/>
          </a:xfrm>
          <a:custGeom>
            <a:avLst/>
            <a:gdLst>
              <a:gd name="connsiteX0" fmla="*/ 6350 w 119900"/>
              <a:gd name="connsiteY0" fmla="*/ 102577 h 108927"/>
              <a:gd name="connsiteX1" fmla="*/ 113551 w 119900"/>
              <a:gd name="connsiteY1" fmla="*/ 96786 h 108927"/>
              <a:gd name="connsiteX2" fmla="*/ 53873 w 119900"/>
              <a:gd name="connsiteY2" fmla="*/ 6350 h 108927"/>
              <a:gd name="connsiteX3" fmla="*/ 6350 w 119900"/>
              <a:gd name="connsiteY3" fmla="*/ 102577 h 108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9900" h="108927">
                <a:moveTo>
                  <a:pt x="6350" y="102577"/>
                </a:moveTo>
                <a:lnTo>
                  <a:pt x="113551" y="96786"/>
                </a:lnTo>
                <a:lnTo>
                  <a:pt x="53873" y="6350"/>
                </a:lnTo>
                <a:lnTo>
                  <a:pt x="6350" y="1025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67879" y="2031873"/>
            <a:ext cx="1069060" cy="20231"/>
          </a:xfrm>
          <a:custGeom>
            <a:avLst/>
            <a:gdLst>
              <a:gd name="connsiteX0" fmla="*/ 6350 w 1069060"/>
              <a:gd name="connsiteY0" fmla="*/ 6350 h 20231"/>
              <a:gd name="connsiteX1" fmla="*/ 1062711 w 1069060"/>
              <a:gd name="connsiteY1" fmla="*/ 6350 h 202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9060" h="20231">
                <a:moveTo>
                  <a:pt x="6350" y="6350"/>
                </a:moveTo>
                <a:lnTo>
                  <a:pt x="106271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75169" y="1977961"/>
            <a:ext cx="105409" cy="120523"/>
          </a:xfrm>
          <a:custGeom>
            <a:avLst/>
            <a:gdLst>
              <a:gd name="connsiteX0" fmla="*/ 6350 w 105409"/>
              <a:gd name="connsiteY0" fmla="*/ 60261 h 120523"/>
              <a:gd name="connsiteX1" fmla="*/ 99059 w 105409"/>
              <a:gd name="connsiteY1" fmla="*/ 114173 h 120523"/>
              <a:gd name="connsiteX2" fmla="*/ 99059 w 105409"/>
              <a:gd name="connsiteY2" fmla="*/ 6350 h 120523"/>
              <a:gd name="connsiteX3" fmla="*/ 6350 w 105409"/>
              <a:gd name="connsiteY3" fmla="*/ 60261 h 1205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5409" h="120523">
                <a:moveTo>
                  <a:pt x="6350" y="60261"/>
                </a:moveTo>
                <a:lnTo>
                  <a:pt x="99059" y="114173"/>
                </a:lnTo>
                <a:lnTo>
                  <a:pt x="99059" y="6350"/>
                </a:lnTo>
                <a:lnTo>
                  <a:pt x="6350" y="602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47597" y="2095068"/>
            <a:ext cx="1089342" cy="805180"/>
          </a:xfrm>
          <a:custGeom>
            <a:avLst/>
            <a:gdLst>
              <a:gd name="connsiteX0" fmla="*/ 6350 w 1089342"/>
              <a:gd name="connsiteY0" fmla="*/ 6350 h 805180"/>
              <a:gd name="connsiteX1" fmla="*/ 1082992 w 1089342"/>
              <a:gd name="connsiteY1" fmla="*/ 798829 h 8051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89342" h="805180">
                <a:moveTo>
                  <a:pt x="6350" y="6350"/>
                </a:moveTo>
                <a:lnTo>
                  <a:pt x="1082992" y="7988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72858" y="2039988"/>
            <a:ext cx="119316" cy="111252"/>
          </a:xfrm>
          <a:custGeom>
            <a:avLst/>
            <a:gdLst>
              <a:gd name="connsiteX0" fmla="*/ 6350 w 119316"/>
              <a:gd name="connsiteY0" fmla="*/ 6350 h 111252"/>
              <a:gd name="connsiteX1" fmla="*/ 49225 w 119316"/>
              <a:gd name="connsiteY1" fmla="*/ 104902 h 111252"/>
              <a:gd name="connsiteX2" fmla="*/ 112966 w 119316"/>
              <a:gd name="connsiteY2" fmla="*/ 17945 h 111252"/>
              <a:gd name="connsiteX3" fmla="*/ 6350 w 119316"/>
              <a:gd name="connsiteY3" fmla="*/ 6350 h 111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9316" h="111252">
                <a:moveTo>
                  <a:pt x="6350" y="6350"/>
                </a:moveTo>
                <a:lnTo>
                  <a:pt x="49225" y="104902"/>
                </a:lnTo>
                <a:lnTo>
                  <a:pt x="112966" y="17945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34121" y="4044467"/>
            <a:ext cx="699338" cy="360057"/>
          </a:xfrm>
          <a:custGeom>
            <a:avLst/>
            <a:gdLst>
              <a:gd name="connsiteX0" fmla="*/ 0 w 699338"/>
              <a:gd name="connsiteY0" fmla="*/ 0 h 360057"/>
              <a:gd name="connsiteX1" fmla="*/ 699338 w 699338"/>
              <a:gd name="connsiteY1" fmla="*/ 0 h 360057"/>
              <a:gd name="connsiteX2" fmla="*/ 699338 w 699338"/>
              <a:gd name="connsiteY2" fmla="*/ 360057 h 360057"/>
              <a:gd name="connsiteX3" fmla="*/ 0 w 699338"/>
              <a:gd name="connsiteY3" fmla="*/ 360057 h 360057"/>
              <a:gd name="connsiteX4" fmla="*/ 0 w 699338"/>
              <a:gd name="connsiteY4" fmla="*/ 0 h 3600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9338" h="360057">
                <a:moveTo>
                  <a:pt x="0" y="0"/>
                </a:moveTo>
                <a:lnTo>
                  <a:pt x="699338" y="0"/>
                </a:lnTo>
                <a:lnTo>
                  <a:pt x="699338" y="360057"/>
                </a:lnTo>
                <a:lnTo>
                  <a:pt x="0" y="360057"/>
                </a:lnTo>
                <a:lnTo>
                  <a:pt x="0" y="0"/>
                </a:lnTo>
              </a:path>
            </a:pathLst>
          </a:custGeom>
          <a:solidFill>
            <a:srgbClr val="68bc3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27237" y="4037584"/>
            <a:ext cx="713105" cy="373824"/>
          </a:xfrm>
          <a:custGeom>
            <a:avLst/>
            <a:gdLst>
              <a:gd name="connsiteX0" fmla="*/ 6883 w 713105"/>
              <a:gd name="connsiteY0" fmla="*/ 6883 h 373824"/>
              <a:gd name="connsiteX1" fmla="*/ 706221 w 713105"/>
              <a:gd name="connsiteY1" fmla="*/ 6883 h 373824"/>
              <a:gd name="connsiteX2" fmla="*/ 706221 w 713105"/>
              <a:gd name="connsiteY2" fmla="*/ 366940 h 373824"/>
              <a:gd name="connsiteX3" fmla="*/ 6883 w 713105"/>
              <a:gd name="connsiteY3" fmla="*/ 366940 h 373824"/>
              <a:gd name="connsiteX4" fmla="*/ 6883 w 713105"/>
              <a:gd name="connsiteY4" fmla="*/ 6883 h 3738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3105" h="373824">
                <a:moveTo>
                  <a:pt x="6883" y="6883"/>
                </a:moveTo>
                <a:lnTo>
                  <a:pt x="706221" y="6883"/>
                </a:lnTo>
                <a:lnTo>
                  <a:pt x="706221" y="366940"/>
                </a:lnTo>
                <a:lnTo>
                  <a:pt x="6883" y="366940"/>
                </a:lnTo>
                <a:lnTo>
                  <a:pt x="6883" y="688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2413" y="3126867"/>
            <a:ext cx="706234" cy="360057"/>
          </a:xfrm>
          <a:custGeom>
            <a:avLst/>
            <a:gdLst>
              <a:gd name="connsiteX0" fmla="*/ 0 w 706234"/>
              <a:gd name="connsiteY0" fmla="*/ 0 h 360057"/>
              <a:gd name="connsiteX1" fmla="*/ 706234 w 706234"/>
              <a:gd name="connsiteY1" fmla="*/ 0 h 360057"/>
              <a:gd name="connsiteX2" fmla="*/ 706234 w 706234"/>
              <a:gd name="connsiteY2" fmla="*/ 360057 h 360057"/>
              <a:gd name="connsiteX3" fmla="*/ 0 w 706234"/>
              <a:gd name="connsiteY3" fmla="*/ 360057 h 360057"/>
              <a:gd name="connsiteX4" fmla="*/ 0 w 706234"/>
              <a:gd name="connsiteY4" fmla="*/ 0 h 3600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6234" h="360057">
                <a:moveTo>
                  <a:pt x="0" y="0"/>
                </a:moveTo>
                <a:lnTo>
                  <a:pt x="706234" y="0"/>
                </a:lnTo>
                <a:lnTo>
                  <a:pt x="706234" y="360057"/>
                </a:lnTo>
                <a:lnTo>
                  <a:pt x="0" y="360057"/>
                </a:lnTo>
                <a:lnTo>
                  <a:pt x="0" y="0"/>
                </a:lnTo>
              </a:path>
            </a:pathLst>
          </a:custGeom>
          <a:solidFill>
            <a:srgbClr val="68bc3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05529" y="3119983"/>
            <a:ext cx="720001" cy="373824"/>
          </a:xfrm>
          <a:custGeom>
            <a:avLst/>
            <a:gdLst>
              <a:gd name="connsiteX0" fmla="*/ 6883 w 720001"/>
              <a:gd name="connsiteY0" fmla="*/ 6883 h 373824"/>
              <a:gd name="connsiteX1" fmla="*/ 713117 w 720001"/>
              <a:gd name="connsiteY1" fmla="*/ 6883 h 373824"/>
              <a:gd name="connsiteX2" fmla="*/ 713117 w 720001"/>
              <a:gd name="connsiteY2" fmla="*/ 366941 h 373824"/>
              <a:gd name="connsiteX3" fmla="*/ 6883 w 720001"/>
              <a:gd name="connsiteY3" fmla="*/ 366941 h 373824"/>
              <a:gd name="connsiteX4" fmla="*/ 6883 w 720001"/>
              <a:gd name="connsiteY4" fmla="*/ 6883 h 3738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01" h="373824">
                <a:moveTo>
                  <a:pt x="6883" y="6883"/>
                </a:moveTo>
                <a:lnTo>
                  <a:pt x="713117" y="6883"/>
                </a:lnTo>
                <a:lnTo>
                  <a:pt x="713117" y="366941"/>
                </a:lnTo>
                <a:lnTo>
                  <a:pt x="6883" y="366941"/>
                </a:lnTo>
                <a:lnTo>
                  <a:pt x="6883" y="688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2413" y="3585933"/>
            <a:ext cx="706234" cy="360057"/>
          </a:xfrm>
          <a:custGeom>
            <a:avLst/>
            <a:gdLst>
              <a:gd name="connsiteX0" fmla="*/ 0 w 706234"/>
              <a:gd name="connsiteY0" fmla="*/ 0 h 360057"/>
              <a:gd name="connsiteX1" fmla="*/ 706234 w 706234"/>
              <a:gd name="connsiteY1" fmla="*/ 0 h 360057"/>
              <a:gd name="connsiteX2" fmla="*/ 706234 w 706234"/>
              <a:gd name="connsiteY2" fmla="*/ 360057 h 360057"/>
              <a:gd name="connsiteX3" fmla="*/ 0 w 706234"/>
              <a:gd name="connsiteY3" fmla="*/ 360057 h 360057"/>
              <a:gd name="connsiteX4" fmla="*/ 0 w 706234"/>
              <a:gd name="connsiteY4" fmla="*/ 0 h 3600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6234" h="360057">
                <a:moveTo>
                  <a:pt x="0" y="0"/>
                </a:moveTo>
                <a:lnTo>
                  <a:pt x="706234" y="0"/>
                </a:lnTo>
                <a:lnTo>
                  <a:pt x="706234" y="360057"/>
                </a:lnTo>
                <a:lnTo>
                  <a:pt x="0" y="360057"/>
                </a:lnTo>
                <a:lnTo>
                  <a:pt x="0" y="0"/>
                </a:lnTo>
              </a:path>
            </a:pathLst>
          </a:custGeom>
          <a:solidFill>
            <a:srgbClr val="68bc3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05529" y="3579050"/>
            <a:ext cx="720001" cy="373824"/>
          </a:xfrm>
          <a:custGeom>
            <a:avLst/>
            <a:gdLst>
              <a:gd name="connsiteX0" fmla="*/ 6883 w 720001"/>
              <a:gd name="connsiteY0" fmla="*/ 6883 h 373824"/>
              <a:gd name="connsiteX1" fmla="*/ 713117 w 720001"/>
              <a:gd name="connsiteY1" fmla="*/ 6883 h 373824"/>
              <a:gd name="connsiteX2" fmla="*/ 713117 w 720001"/>
              <a:gd name="connsiteY2" fmla="*/ 366941 h 373824"/>
              <a:gd name="connsiteX3" fmla="*/ 6883 w 720001"/>
              <a:gd name="connsiteY3" fmla="*/ 366941 h 373824"/>
              <a:gd name="connsiteX4" fmla="*/ 6883 w 720001"/>
              <a:gd name="connsiteY4" fmla="*/ 6883 h 3738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01" h="373824">
                <a:moveTo>
                  <a:pt x="6883" y="6883"/>
                </a:moveTo>
                <a:lnTo>
                  <a:pt x="713117" y="6883"/>
                </a:lnTo>
                <a:lnTo>
                  <a:pt x="713117" y="366941"/>
                </a:lnTo>
                <a:lnTo>
                  <a:pt x="6883" y="366941"/>
                </a:lnTo>
                <a:lnTo>
                  <a:pt x="6883" y="688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04465" y="3300018"/>
            <a:ext cx="1216952" cy="877887"/>
          </a:xfrm>
          <a:custGeom>
            <a:avLst/>
            <a:gdLst>
              <a:gd name="connsiteX0" fmla="*/ 6350 w 1216952"/>
              <a:gd name="connsiteY0" fmla="*/ 871537 h 877887"/>
              <a:gd name="connsiteX1" fmla="*/ 1210601 w 1216952"/>
              <a:gd name="connsiteY1" fmla="*/ 6350 h 877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16952" h="877887">
                <a:moveTo>
                  <a:pt x="6350" y="871537"/>
                </a:moveTo>
                <a:lnTo>
                  <a:pt x="121060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35593" y="4124959"/>
            <a:ext cx="110705" cy="102184"/>
          </a:xfrm>
          <a:custGeom>
            <a:avLst/>
            <a:gdLst>
              <a:gd name="connsiteX0" fmla="*/ 6350 w 110705"/>
              <a:gd name="connsiteY0" fmla="*/ 95834 h 102184"/>
              <a:gd name="connsiteX1" fmla="*/ 104355 w 110705"/>
              <a:gd name="connsiteY1" fmla="*/ 86829 h 102184"/>
              <a:gd name="connsiteX2" fmla="*/ 46608 w 110705"/>
              <a:gd name="connsiteY2" fmla="*/ 6350 h 102184"/>
              <a:gd name="connsiteX3" fmla="*/ 6350 w 110705"/>
              <a:gd name="connsiteY3" fmla="*/ 95834 h 102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0705" h="102184">
                <a:moveTo>
                  <a:pt x="6350" y="95834"/>
                </a:moveTo>
                <a:lnTo>
                  <a:pt x="104355" y="86829"/>
                </a:lnTo>
                <a:lnTo>
                  <a:pt x="46608" y="6350"/>
                </a:lnTo>
                <a:lnTo>
                  <a:pt x="6350" y="958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16644" y="3760673"/>
            <a:ext cx="1204772" cy="440524"/>
          </a:xfrm>
          <a:custGeom>
            <a:avLst/>
            <a:gdLst>
              <a:gd name="connsiteX0" fmla="*/ 6350 w 1204772"/>
              <a:gd name="connsiteY0" fmla="*/ 434175 h 440524"/>
              <a:gd name="connsiteX1" fmla="*/ 1198422 w 1204772"/>
              <a:gd name="connsiteY1" fmla="*/ 6350 h 4405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04772" h="440524">
                <a:moveTo>
                  <a:pt x="6350" y="434175"/>
                </a:moveTo>
                <a:lnTo>
                  <a:pt x="11984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37180" y="4141901"/>
            <a:ext cx="109118" cy="105892"/>
          </a:xfrm>
          <a:custGeom>
            <a:avLst/>
            <a:gdLst>
              <a:gd name="connsiteX0" fmla="*/ 6350 w 109118"/>
              <a:gd name="connsiteY0" fmla="*/ 81533 h 105892"/>
              <a:gd name="connsiteX1" fmla="*/ 102768 w 109118"/>
              <a:gd name="connsiteY1" fmla="*/ 99542 h 105892"/>
              <a:gd name="connsiteX2" fmla="*/ 69392 w 109118"/>
              <a:gd name="connsiteY2" fmla="*/ 6350 h 105892"/>
              <a:gd name="connsiteX3" fmla="*/ 6350 w 109118"/>
              <a:gd name="connsiteY3" fmla="*/ 81533 h 105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9118" h="105892">
                <a:moveTo>
                  <a:pt x="6350" y="81533"/>
                </a:moveTo>
                <a:lnTo>
                  <a:pt x="102768" y="99542"/>
                </a:lnTo>
                <a:lnTo>
                  <a:pt x="69392" y="6350"/>
                </a:lnTo>
                <a:lnTo>
                  <a:pt x="6350" y="815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2413" y="4510430"/>
            <a:ext cx="706234" cy="360045"/>
          </a:xfrm>
          <a:custGeom>
            <a:avLst/>
            <a:gdLst>
              <a:gd name="connsiteX0" fmla="*/ 0 w 706234"/>
              <a:gd name="connsiteY0" fmla="*/ 0 h 360045"/>
              <a:gd name="connsiteX1" fmla="*/ 706234 w 706234"/>
              <a:gd name="connsiteY1" fmla="*/ 0 h 360045"/>
              <a:gd name="connsiteX2" fmla="*/ 706234 w 706234"/>
              <a:gd name="connsiteY2" fmla="*/ 360045 h 360045"/>
              <a:gd name="connsiteX3" fmla="*/ 0 w 706234"/>
              <a:gd name="connsiteY3" fmla="*/ 360045 h 360045"/>
              <a:gd name="connsiteX4" fmla="*/ 0 w 706234"/>
              <a:gd name="connsiteY4" fmla="*/ 0 h 3600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6234" h="360045">
                <a:moveTo>
                  <a:pt x="0" y="0"/>
                </a:moveTo>
                <a:lnTo>
                  <a:pt x="706234" y="0"/>
                </a:lnTo>
                <a:lnTo>
                  <a:pt x="706234" y="360045"/>
                </a:lnTo>
                <a:lnTo>
                  <a:pt x="0" y="360045"/>
                </a:lnTo>
                <a:lnTo>
                  <a:pt x="0" y="0"/>
                </a:lnTo>
              </a:path>
            </a:pathLst>
          </a:custGeom>
          <a:solidFill>
            <a:srgbClr val="68bc3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05529" y="4503547"/>
            <a:ext cx="720001" cy="373811"/>
          </a:xfrm>
          <a:custGeom>
            <a:avLst/>
            <a:gdLst>
              <a:gd name="connsiteX0" fmla="*/ 6883 w 720001"/>
              <a:gd name="connsiteY0" fmla="*/ 6883 h 373811"/>
              <a:gd name="connsiteX1" fmla="*/ 713117 w 720001"/>
              <a:gd name="connsiteY1" fmla="*/ 6883 h 373811"/>
              <a:gd name="connsiteX2" fmla="*/ 713117 w 720001"/>
              <a:gd name="connsiteY2" fmla="*/ 366928 h 373811"/>
              <a:gd name="connsiteX3" fmla="*/ 6883 w 720001"/>
              <a:gd name="connsiteY3" fmla="*/ 366928 h 373811"/>
              <a:gd name="connsiteX4" fmla="*/ 6883 w 720001"/>
              <a:gd name="connsiteY4" fmla="*/ 6883 h 373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01" h="373811">
                <a:moveTo>
                  <a:pt x="6883" y="6883"/>
                </a:moveTo>
                <a:lnTo>
                  <a:pt x="713117" y="6883"/>
                </a:lnTo>
                <a:lnTo>
                  <a:pt x="713117" y="366928"/>
                </a:lnTo>
                <a:lnTo>
                  <a:pt x="6883" y="366928"/>
                </a:lnTo>
                <a:lnTo>
                  <a:pt x="6883" y="688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22473" y="4225556"/>
            <a:ext cx="1198943" cy="19583"/>
          </a:xfrm>
          <a:custGeom>
            <a:avLst/>
            <a:gdLst>
              <a:gd name="connsiteX0" fmla="*/ 6350 w 1198943"/>
              <a:gd name="connsiteY0" fmla="*/ 6350 h 19583"/>
              <a:gd name="connsiteX1" fmla="*/ 1192593 w 1198943"/>
              <a:gd name="connsiteY1" fmla="*/ 6350 h 195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8943" h="19583">
                <a:moveTo>
                  <a:pt x="6350" y="6350"/>
                </a:moveTo>
                <a:lnTo>
                  <a:pt x="119259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37714" y="4175785"/>
            <a:ext cx="97459" cy="111721"/>
          </a:xfrm>
          <a:custGeom>
            <a:avLst/>
            <a:gdLst>
              <a:gd name="connsiteX0" fmla="*/ 6350 w 97459"/>
              <a:gd name="connsiteY0" fmla="*/ 56121 h 111721"/>
              <a:gd name="connsiteX1" fmla="*/ 91109 w 97459"/>
              <a:gd name="connsiteY1" fmla="*/ 105371 h 111721"/>
              <a:gd name="connsiteX2" fmla="*/ 91109 w 97459"/>
              <a:gd name="connsiteY2" fmla="*/ 6350 h 111721"/>
              <a:gd name="connsiteX3" fmla="*/ 6350 w 97459"/>
              <a:gd name="connsiteY3" fmla="*/ 56121 h 111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7459" h="111721">
                <a:moveTo>
                  <a:pt x="6350" y="56121"/>
                </a:moveTo>
                <a:lnTo>
                  <a:pt x="91109" y="105371"/>
                </a:lnTo>
                <a:lnTo>
                  <a:pt x="91109" y="6350"/>
                </a:lnTo>
                <a:lnTo>
                  <a:pt x="6350" y="561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2413" y="4044467"/>
            <a:ext cx="706234" cy="360057"/>
          </a:xfrm>
          <a:custGeom>
            <a:avLst/>
            <a:gdLst>
              <a:gd name="connsiteX0" fmla="*/ 0 w 706234"/>
              <a:gd name="connsiteY0" fmla="*/ 0 h 360057"/>
              <a:gd name="connsiteX1" fmla="*/ 706234 w 706234"/>
              <a:gd name="connsiteY1" fmla="*/ 0 h 360057"/>
              <a:gd name="connsiteX2" fmla="*/ 706234 w 706234"/>
              <a:gd name="connsiteY2" fmla="*/ 360057 h 360057"/>
              <a:gd name="connsiteX3" fmla="*/ 0 w 706234"/>
              <a:gd name="connsiteY3" fmla="*/ 360057 h 360057"/>
              <a:gd name="connsiteX4" fmla="*/ 0 w 706234"/>
              <a:gd name="connsiteY4" fmla="*/ 0 h 3600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6234" h="360057">
                <a:moveTo>
                  <a:pt x="0" y="0"/>
                </a:moveTo>
                <a:lnTo>
                  <a:pt x="706234" y="0"/>
                </a:lnTo>
                <a:lnTo>
                  <a:pt x="706234" y="360057"/>
                </a:lnTo>
                <a:lnTo>
                  <a:pt x="0" y="360057"/>
                </a:lnTo>
                <a:lnTo>
                  <a:pt x="0" y="0"/>
                </a:lnTo>
              </a:path>
            </a:pathLst>
          </a:custGeom>
          <a:solidFill>
            <a:srgbClr val="68bc3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05529" y="4037584"/>
            <a:ext cx="720001" cy="373824"/>
          </a:xfrm>
          <a:custGeom>
            <a:avLst/>
            <a:gdLst>
              <a:gd name="connsiteX0" fmla="*/ 6883 w 720001"/>
              <a:gd name="connsiteY0" fmla="*/ 6883 h 373824"/>
              <a:gd name="connsiteX1" fmla="*/ 713117 w 720001"/>
              <a:gd name="connsiteY1" fmla="*/ 6883 h 373824"/>
              <a:gd name="connsiteX2" fmla="*/ 713117 w 720001"/>
              <a:gd name="connsiteY2" fmla="*/ 366940 h 373824"/>
              <a:gd name="connsiteX3" fmla="*/ 6883 w 720001"/>
              <a:gd name="connsiteY3" fmla="*/ 366940 h 373824"/>
              <a:gd name="connsiteX4" fmla="*/ 6883 w 720001"/>
              <a:gd name="connsiteY4" fmla="*/ 6883 h 3738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01" h="373824">
                <a:moveTo>
                  <a:pt x="6883" y="6883"/>
                </a:moveTo>
                <a:lnTo>
                  <a:pt x="713117" y="6883"/>
                </a:lnTo>
                <a:lnTo>
                  <a:pt x="713117" y="366940"/>
                </a:lnTo>
                <a:lnTo>
                  <a:pt x="6883" y="366940"/>
                </a:lnTo>
                <a:lnTo>
                  <a:pt x="6883" y="688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16644" y="4253090"/>
            <a:ext cx="1197889" cy="438416"/>
          </a:xfrm>
          <a:custGeom>
            <a:avLst/>
            <a:gdLst>
              <a:gd name="connsiteX0" fmla="*/ 6350 w 1197889"/>
              <a:gd name="connsiteY0" fmla="*/ 6350 h 438416"/>
              <a:gd name="connsiteX1" fmla="*/ 1191539 w 1197889"/>
              <a:gd name="connsiteY1" fmla="*/ 432066 h 4384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7889" h="438416">
                <a:moveTo>
                  <a:pt x="6350" y="6350"/>
                </a:moveTo>
                <a:lnTo>
                  <a:pt x="1191539" y="43206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37180" y="4206506"/>
            <a:ext cx="109118" cy="105879"/>
          </a:xfrm>
          <a:custGeom>
            <a:avLst/>
            <a:gdLst>
              <a:gd name="connsiteX0" fmla="*/ 6350 w 109118"/>
              <a:gd name="connsiteY0" fmla="*/ 24345 h 105879"/>
              <a:gd name="connsiteX1" fmla="*/ 69392 w 109118"/>
              <a:gd name="connsiteY1" fmla="*/ 99529 h 105879"/>
              <a:gd name="connsiteX2" fmla="*/ 102768 w 109118"/>
              <a:gd name="connsiteY2" fmla="*/ 6350 h 105879"/>
              <a:gd name="connsiteX3" fmla="*/ 6350 w 109118"/>
              <a:gd name="connsiteY3" fmla="*/ 24345 h 1058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9118" h="105879">
                <a:moveTo>
                  <a:pt x="6350" y="24345"/>
                </a:moveTo>
                <a:lnTo>
                  <a:pt x="69392" y="99529"/>
                </a:lnTo>
                <a:lnTo>
                  <a:pt x="102768" y="6350"/>
                </a:lnTo>
                <a:lnTo>
                  <a:pt x="6350" y="243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2413" y="4990668"/>
            <a:ext cx="706234" cy="360057"/>
          </a:xfrm>
          <a:custGeom>
            <a:avLst/>
            <a:gdLst>
              <a:gd name="connsiteX0" fmla="*/ 0 w 706234"/>
              <a:gd name="connsiteY0" fmla="*/ 0 h 360057"/>
              <a:gd name="connsiteX1" fmla="*/ 706234 w 706234"/>
              <a:gd name="connsiteY1" fmla="*/ 0 h 360057"/>
              <a:gd name="connsiteX2" fmla="*/ 706234 w 706234"/>
              <a:gd name="connsiteY2" fmla="*/ 360057 h 360057"/>
              <a:gd name="connsiteX3" fmla="*/ 0 w 706234"/>
              <a:gd name="connsiteY3" fmla="*/ 360057 h 360057"/>
              <a:gd name="connsiteX4" fmla="*/ 0 w 706234"/>
              <a:gd name="connsiteY4" fmla="*/ 0 h 3600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6234" h="360057">
                <a:moveTo>
                  <a:pt x="0" y="0"/>
                </a:moveTo>
                <a:lnTo>
                  <a:pt x="706234" y="0"/>
                </a:lnTo>
                <a:lnTo>
                  <a:pt x="706234" y="360057"/>
                </a:lnTo>
                <a:lnTo>
                  <a:pt x="0" y="360057"/>
                </a:lnTo>
                <a:lnTo>
                  <a:pt x="0" y="0"/>
                </a:lnTo>
              </a:path>
            </a:pathLst>
          </a:custGeom>
          <a:solidFill>
            <a:srgbClr val="68bc3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05529" y="4983784"/>
            <a:ext cx="720001" cy="373824"/>
          </a:xfrm>
          <a:custGeom>
            <a:avLst/>
            <a:gdLst>
              <a:gd name="connsiteX0" fmla="*/ 6883 w 720001"/>
              <a:gd name="connsiteY0" fmla="*/ 6883 h 373824"/>
              <a:gd name="connsiteX1" fmla="*/ 713117 w 720001"/>
              <a:gd name="connsiteY1" fmla="*/ 6883 h 373824"/>
              <a:gd name="connsiteX2" fmla="*/ 713117 w 720001"/>
              <a:gd name="connsiteY2" fmla="*/ 366940 h 373824"/>
              <a:gd name="connsiteX3" fmla="*/ 6883 w 720001"/>
              <a:gd name="connsiteY3" fmla="*/ 366940 h 373824"/>
              <a:gd name="connsiteX4" fmla="*/ 6883 w 720001"/>
              <a:gd name="connsiteY4" fmla="*/ 6883 h 3738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01" h="373824">
                <a:moveTo>
                  <a:pt x="6883" y="6883"/>
                </a:moveTo>
                <a:lnTo>
                  <a:pt x="713117" y="6883"/>
                </a:lnTo>
                <a:lnTo>
                  <a:pt x="713117" y="366940"/>
                </a:lnTo>
                <a:lnTo>
                  <a:pt x="6883" y="366940"/>
                </a:lnTo>
                <a:lnTo>
                  <a:pt x="6883" y="688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03931" y="4276928"/>
            <a:ext cx="1217485" cy="896937"/>
          </a:xfrm>
          <a:custGeom>
            <a:avLst/>
            <a:gdLst>
              <a:gd name="connsiteX0" fmla="*/ 6350 w 1217485"/>
              <a:gd name="connsiteY0" fmla="*/ 6350 h 896937"/>
              <a:gd name="connsiteX1" fmla="*/ 1211135 w 1217485"/>
              <a:gd name="connsiteY1" fmla="*/ 890587 h 8969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17485" h="896937">
                <a:moveTo>
                  <a:pt x="6350" y="6350"/>
                </a:moveTo>
                <a:lnTo>
                  <a:pt x="1211135" y="89058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35593" y="4227156"/>
            <a:ext cx="110185" cy="102705"/>
          </a:xfrm>
          <a:custGeom>
            <a:avLst/>
            <a:gdLst>
              <a:gd name="connsiteX0" fmla="*/ 6350 w 110185"/>
              <a:gd name="connsiteY0" fmla="*/ 6350 h 102705"/>
              <a:gd name="connsiteX1" fmla="*/ 45554 w 110185"/>
              <a:gd name="connsiteY1" fmla="*/ 96354 h 102705"/>
              <a:gd name="connsiteX2" fmla="*/ 103835 w 110185"/>
              <a:gd name="connsiteY2" fmla="*/ 16408 h 102705"/>
              <a:gd name="connsiteX3" fmla="*/ 6350 w 110185"/>
              <a:gd name="connsiteY3" fmla="*/ 6350 h 102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0185" h="102705">
                <a:moveTo>
                  <a:pt x="6350" y="6350"/>
                </a:moveTo>
                <a:lnTo>
                  <a:pt x="45554" y="96354"/>
                </a:lnTo>
                <a:lnTo>
                  <a:pt x="103835" y="1640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90970" y="3760685"/>
            <a:ext cx="800480" cy="412406"/>
          </a:xfrm>
          <a:custGeom>
            <a:avLst/>
            <a:gdLst>
              <a:gd name="connsiteX0" fmla="*/ 0 w 800480"/>
              <a:gd name="connsiteY0" fmla="*/ 0 h 412406"/>
              <a:gd name="connsiteX1" fmla="*/ 800480 w 800480"/>
              <a:gd name="connsiteY1" fmla="*/ 0 h 412406"/>
              <a:gd name="connsiteX2" fmla="*/ 800480 w 800480"/>
              <a:gd name="connsiteY2" fmla="*/ 412406 h 412406"/>
              <a:gd name="connsiteX3" fmla="*/ 0 w 800480"/>
              <a:gd name="connsiteY3" fmla="*/ 412406 h 412406"/>
              <a:gd name="connsiteX4" fmla="*/ 0 w 800480"/>
              <a:gd name="connsiteY4" fmla="*/ 0 h 412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480" h="412406">
                <a:moveTo>
                  <a:pt x="0" y="0"/>
                </a:moveTo>
                <a:lnTo>
                  <a:pt x="800480" y="0"/>
                </a:lnTo>
                <a:lnTo>
                  <a:pt x="800480" y="412406"/>
                </a:lnTo>
                <a:lnTo>
                  <a:pt x="0" y="412406"/>
                </a:lnTo>
                <a:lnTo>
                  <a:pt x="0" y="0"/>
                </a:lnTo>
              </a:path>
            </a:pathLst>
          </a:custGeom>
          <a:solidFill>
            <a:srgbClr val="68bc3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83083" y="3752799"/>
            <a:ext cx="816253" cy="428180"/>
          </a:xfrm>
          <a:custGeom>
            <a:avLst/>
            <a:gdLst>
              <a:gd name="connsiteX0" fmla="*/ 7886 w 816253"/>
              <a:gd name="connsiteY0" fmla="*/ 7886 h 428180"/>
              <a:gd name="connsiteX1" fmla="*/ 808367 w 816253"/>
              <a:gd name="connsiteY1" fmla="*/ 7886 h 428180"/>
              <a:gd name="connsiteX2" fmla="*/ 808367 w 816253"/>
              <a:gd name="connsiteY2" fmla="*/ 420293 h 428180"/>
              <a:gd name="connsiteX3" fmla="*/ 7886 w 816253"/>
              <a:gd name="connsiteY3" fmla="*/ 420293 h 428180"/>
              <a:gd name="connsiteX4" fmla="*/ 7886 w 816253"/>
              <a:gd name="connsiteY4" fmla="*/ 7886 h 4281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6253" h="428180">
                <a:moveTo>
                  <a:pt x="7886" y="7886"/>
                </a:moveTo>
                <a:lnTo>
                  <a:pt x="808367" y="7886"/>
                </a:lnTo>
                <a:lnTo>
                  <a:pt x="808367" y="420293"/>
                </a:lnTo>
                <a:lnTo>
                  <a:pt x="7886" y="420293"/>
                </a:lnTo>
                <a:lnTo>
                  <a:pt x="7886" y="788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05343" y="3760685"/>
            <a:ext cx="808355" cy="412406"/>
          </a:xfrm>
          <a:custGeom>
            <a:avLst/>
            <a:gdLst>
              <a:gd name="connsiteX0" fmla="*/ 0 w 808355"/>
              <a:gd name="connsiteY0" fmla="*/ 0 h 412406"/>
              <a:gd name="connsiteX1" fmla="*/ 808355 w 808355"/>
              <a:gd name="connsiteY1" fmla="*/ 0 h 412406"/>
              <a:gd name="connsiteX2" fmla="*/ 808355 w 808355"/>
              <a:gd name="connsiteY2" fmla="*/ 412406 h 412406"/>
              <a:gd name="connsiteX3" fmla="*/ 0 w 808355"/>
              <a:gd name="connsiteY3" fmla="*/ 412406 h 412406"/>
              <a:gd name="connsiteX4" fmla="*/ 0 w 808355"/>
              <a:gd name="connsiteY4" fmla="*/ 0 h 412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8355" h="412406">
                <a:moveTo>
                  <a:pt x="0" y="0"/>
                </a:moveTo>
                <a:lnTo>
                  <a:pt x="808355" y="0"/>
                </a:lnTo>
                <a:lnTo>
                  <a:pt x="808355" y="412406"/>
                </a:lnTo>
                <a:lnTo>
                  <a:pt x="0" y="412406"/>
                </a:lnTo>
                <a:lnTo>
                  <a:pt x="0" y="0"/>
                </a:lnTo>
              </a:path>
            </a:pathLst>
          </a:custGeom>
          <a:solidFill>
            <a:srgbClr val="68bc3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97456" y="3752799"/>
            <a:ext cx="824128" cy="428180"/>
          </a:xfrm>
          <a:custGeom>
            <a:avLst/>
            <a:gdLst>
              <a:gd name="connsiteX0" fmla="*/ 7886 w 824128"/>
              <a:gd name="connsiteY0" fmla="*/ 7886 h 428180"/>
              <a:gd name="connsiteX1" fmla="*/ 816241 w 824128"/>
              <a:gd name="connsiteY1" fmla="*/ 7886 h 428180"/>
              <a:gd name="connsiteX2" fmla="*/ 816241 w 824128"/>
              <a:gd name="connsiteY2" fmla="*/ 420293 h 428180"/>
              <a:gd name="connsiteX3" fmla="*/ 7886 w 824128"/>
              <a:gd name="connsiteY3" fmla="*/ 420293 h 428180"/>
              <a:gd name="connsiteX4" fmla="*/ 7886 w 824128"/>
              <a:gd name="connsiteY4" fmla="*/ 7886 h 4281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4128" h="428180">
                <a:moveTo>
                  <a:pt x="7886" y="7886"/>
                </a:moveTo>
                <a:lnTo>
                  <a:pt x="816241" y="7886"/>
                </a:lnTo>
                <a:lnTo>
                  <a:pt x="816241" y="420293"/>
                </a:lnTo>
                <a:lnTo>
                  <a:pt x="7886" y="420293"/>
                </a:lnTo>
                <a:lnTo>
                  <a:pt x="7886" y="788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84783" y="3954754"/>
            <a:ext cx="932078" cy="31546"/>
          </a:xfrm>
          <a:custGeom>
            <a:avLst/>
            <a:gdLst>
              <a:gd name="connsiteX0" fmla="*/ 7886 w 932078"/>
              <a:gd name="connsiteY0" fmla="*/ 7886 h 31546"/>
              <a:gd name="connsiteX1" fmla="*/ 924191 w 932078"/>
              <a:gd name="connsiteY1" fmla="*/ 7886 h 315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2078" h="31546">
                <a:moveTo>
                  <a:pt x="7886" y="7886"/>
                </a:moveTo>
                <a:lnTo>
                  <a:pt x="924191" y="788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13759" y="3048698"/>
            <a:ext cx="800481" cy="412394"/>
          </a:xfrm>
          <a:custGeom>
            <a:avLst/>
            <a:gdLst>
              <a:gd name="connsiteX0" fmla="*/ 0 w 800481"/>
              <a:gd name="connsiteY0" fmla="*/ 0 h 412394"/>
              <a:gd name="connsiteX1" fmla="*/ 800481 w 800481"/>
              <a:gd name="connsiteY1" fmla="*/ 0 h 412394"/>
              <a:gd name="connsiteX2" fmla="*/ 800481 w 800481"/>
              <a:gd name="connsiteY2" fmla="*/ 412394 h 412394"/>
              <a:gd name="connsiteX3" fmla="*/ 0 w 800481"/>
              <a:gd name="connsiteY3" fmla="*/ 412394 h 412394"/>
              <a:gd name="connsiteX4" fmla="*/ 0 w 800481"/>
              <a:gd name="connsiteY4" fmla="*/ 0 h 4123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481" h="412394">
                <a:moveTo>
                  <a:pt x="0" y="0"/>
                </a:moveTo>
                <a:lnTo>
                  <a:pt x="800481" y="0"/>
                </a:lnTo>
                <a:lnTo>
                  <a:pt x="800481" y="412394"/>
                </a:lnTo>
                <a:lnTo>
                  <a:pt x="0" y="412394"/>
                </a:lnTo>
                <a:lnTo>
                  <a:pt x="0" y="0"/>
                </a:lnTo>
              </a:path>
            </a:pathLst>
          </a:custGeom>
          <a:solidFill>
            <a:srgbClr val="68bc3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05872" y="3040811"/>
            <a:ext cx="816254" cy="428168"/>
          </a:xfrm>
          <a:custGeom>
            <a:avLst/>
            <a:gdLst>
              <a:gd name="connsiteX0" fmla="*/ 7886 w 816254"/>
              <a:gd name="connsiteY0" fmla="*/ 7886 h 428168"/>
              <a:gd name="connsiteX1" fmla="*/ 808367 w 816254"/>
              <a:gd name="connsiteY1" fmla="*/ 7886 h 428168"/>
              <a:gd name="connsiteX2" fmla="*/ 808367 w 816254"/>
              <a:gd name="connsiteY2" fmla="*/ 420281 h 428168"/>
              <a:gd name="connsiteX3" fmla="*/ 7886 w 816254"/>
              <a:gd name="connsiteY3" fmla="*/ 420281 h 428168"/>
              <a:gd name="connsiteX4" fmla="*/ 7886 w 816254"/>
              <a:gd name="connsiteY4" fmla="*/ 7886 h 4281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6254" h="428168">
                <a:moveTo>
                  <a:pt x="7886" y="7886"/>
                </a:moveTo>
                <a:lnTo>
                  <a:pt x="808367" y="7886"/>
                </a:lnTo>
                <a:lnTo>
                  <a:pt x="808367" y="420281"/>
                </a:lnTo>
                <a:lnTo>
                  <a:pt x="7886" y="420281"/>
                </a:lnTo>
                <a:lnTo>
                  <a:pt x="7886" y="788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13759" y="3760685"/>
            <a:ext cx="800481" cy="412406"/>
          </a:xfrm>
          <a:custGeom>
            <a:avLst/>
            <a:gdLst>
              <a:gd name="connsiteX0" fmla="*/ 0 w 800481"/>
              <a:gd name="connsiteY0" fmla="*/ 0 h 412406"/>
              <a:gd name="connsiteX1" fmla="*/ 800481 w 800481"/>
              <a:gd name="connsiteY1" fmla="*/ 0 h 412406"/>
              <a:gd name="connsiteX2" fmla="*/ 800481 w 800481"/>
              <a:gd name="connsiteY2" fmla="*/ 412406 h 412406"/>
              <a:gd name="connsiteX3" fmla="*/ 0 w 800481"/>
              <a:gd name="connsiteY3" fmla="*/ 412406 h 412406"/>
              <a:gd name="connsiteX4" fmla="*/ 0 w 800481"/>
              <a:gd name="connsiteY4" fmla="*/ 0 h 412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481" h="412406">
                <a:moveTo>
                  <a:pt x="0" y="0"/>
                </a:moveTo>
                <a:lnTo>
                  <a:pt x="800481" y="0"/>
                </a:lnTo>
                <a:lnTo>
                  <a:pt x="800481" y="412406"/>
                </a:lnTo>
                <a:lnTo>
                  <a:pt x="0" y="412406"/>
                </a:lnTo>
                <a:lnTo>
                  <a:pt x="0" y="0"/>
                </a:lnTo>
              </a:path>
            </a:pathLst>
          </a:custGeom>
          <a:solidFill>
            <a:srgbClr val="68bc3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05872" y="3752799"/>
            <a:ext cx="816254" cy="428180"/>
          </a:xfrm>
          <a:custGeom>
            <a:avLst/>
            <a:gdLst>
              <a:gd name="connsiteX0" fmla="*/ 7886 w 816254"/>
              <a:gd name="connsiteY0" fmla="*/ 7886 h 428180"/>
              <a:gd name="connsiteX1" fmla="*/ 808367 w 816254"/>
              <a:gd name="connsiteY1" fmla="*/ 7886 h 428180"/>
              <a:gd name="connsiteX2" fmla="*/ 808367 w 816254"/>
              <a:gd name="connsiteY2" fmla="*/ 420293 h 428180"/>
              <a:gd name="connsiteX3" fmla="*/ 7886 w 816254"/>
              <a:gd name="connsiteY3" fmla="*/ 420293 h 428180"/>
              <a:gd name="connsiteX4" fmla="*/ 7886 w 816254"/>
              <a:gd name="connsiteY4" fmla="*/ 7886 h 4281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6254" h="428180">
                <a:moveTo>
                  <a:pt x="7886" y="7886"/>
                </a:moveTo>
                <a:lnTo>
                  <a:pt x="808367" y="7886"/>
                </a:lnTo>
                <a:lnTo>
                  <a:pt x="808367" y="420293"/>
                </a:lnTo>
                <a:lnTo>
                  <a:pt x="7886" y="420293"/>
                </a:lnTo>
                <a:lnTo>
                  <a:pt x="7886" y="788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13759" y="4464189"/>
            <a:ext cx="800481" cy="412407"/>
          </a:xfrm>
          <a:custGeom>
            <a:avLst/>
            <a:gdLst>
              <a:gd name="connsiteX0" fmla="*/ 0 w 800481"/>
              <a:gd name="connsiteY0" fmla="*/ 0 h 412407"/>
              <a:gd name="connsiteX1" fmla="*/ 800481 w 800481"/>
              <a:gd name="connsiteY1" fmla="*/ 0 h 412407"/>
              <a:gd name="connsiteX2" fmla="*/ 800481 w 800481"/>
              <a:gd name="connsiteY2" fmla="*/ 412407 h 412407"/>
              <a:gd name="connsiteX3" fmla="*/ 0 w 800481"/>
              <a:gd name="connsiteY3" fmla="*/ 412407 h 412407"/>
              <a:gd name="connsiteX4" fmla="*/ 0 w 800481"/>
              <a:gd name="connsiteY4" fmla="*/ 0 h 4124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481" h="412407">
                <a:moveTo>
                  <a:pt x="0" y="0"/>
                </a:moveTo>
                <a:lnTo>
                  <a:pt x="800481" y="0"/>
                </a:lnTo>
                <a:lnTo>
                  <a:pt x="800481" y="412407"/>
                </a:lnTo>
                <a:lnTo>
                  <a:pt x="0" y="412407"/>
                </a:lnTo>
                <a:lnTo>
                  <a:pt x="0" y="0"/>
                </a:lnTo>
              </a:path>
            </a:pathLst>
          </a:custGeom>
          <a:solidFill>
            <a:srgbClr val="68bc3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05872" y="4456302"/>
            <a:ext cx="816254" cy="428180"/>
          </a:xfrm>
          <a:custGeom>
            <a:avLst/>
            <a:gdLst>
              <a:gd name="connsiteX0" fmla="*/ 7886 w 816254"/>
              <a:gd name="connsiteY0" fmla="*/ 7886 h 428180"/>
              <a:gd name="connsiteX1" fmla="*/ 808367 w 816254"/>
              <a:gd name="connsiteY1" fmla="*/ 7886 h 428180"/>
              <a:gd name="connsiteX2" fmla="*/ 808367 w 816254"/>
              <a:gd name="connsiteY2" fmla="*/ 420294 h 428180"/>
              <a:gd name="connsiteX3" fmla="*/ 7886 w 816254"/>
              <a:gd name="connsiteY3" fmla="*/ 420294 h 428180"/>
              <a:gd name="connsiteX4" fmla="*/ 7886 w 816254"/>
              <a:gd name="connsiteY4" fmla="*/ 7886 h 4281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6254" h="428180">
                <a:moveTo>
                  <a:pt x="7886" y="7886"/>
                </a:moveTo>
                <a:lnTo>
                  <a:pt x="808367" y="7886"/>
                </a:lnTo>
                <a:lnTo>
                  <a:pt x="808367" y="420294"/>
                </a:lnTo>
                <a:lnTo>
                  <a:pt x="7886" y="420294"/>
                </a:lnTo>
                <a:lnTo>
                  <a:pt x="7886" y="788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03386" y="3244583"/>
            <a:ext cx="1115834" cy="725944"/>
          </a:xfrm>
          <a:custGeom>
            <a:avLst/>
            <a:gdLst>
              <a:gd name="connsiteX0" fmla="*/ 7886 w 1115834"/>
              <a:gd name="connsiteY0" fmla="*/ 718058 h 725944"/>
              <a:gd name="connsiteX1" fmla="*/ 1107947 w 1115834"/>
              <a:gd name="connsiteY1" fmla="*/ 7886 h 725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15834" h="725944">
                <a:moveTo>
                  <a:pt x="7886" y="718058"/>
                </a:moveTo>
                <a:lnTo>
                  <a:pt x="1107947" y="788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03386" y="3954754"/>
            <a:ext cx="1115834" cy="31546"/>
          </a:xfrm>
          <a:custGeom>
            <a:avLst/>
            <a:gdLst>
              <a:gd name="connsiteX0" fmla="*/ 7886 w 1115834"/>
              <a:gd name="connsiteY0" fmla="*/ 7886 h 31546"/>
              <a:gd name="connsiteX1" fmla="*/ 1107947 w 1115834"/>
              <a:gd name="connsiteY1" fmla="*/ 7886 h 315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15834" h="31546">
                <a:moveTo>
                  <a:pt x="7886" y="7886"/>
                </a:moveTo>
                <a:lnTo>
                  <a:pt x="1107947" y="788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03386" y="3954754"/>
            <a:ext cx="1115834" cy="726554"/>
          </a:xfrm>
          <a:custGeom>
            <a:avLst/>
            <a:gdLst>
              <a:gd name="connsiteX0" fmla="*/ 7886 w 1115834"/>
              <a:gd name="connsiteY0" fmla="*/ 7886 h 726554"/>
              <a:gd name="connsiteX1" fmla="*/ 1107947 w 1115834"/>
              <a:gd name="connsiteY1" fmla="*/ 718667 h 7265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15834" h="726554">
                <a:moveTo>
                  <a:pt x="7886" y="7886"/>
                </a:moveTo>
                <a:lnTo>
                  <a:pt x="1107947" y="7186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59000" y="1790700"/>
            <a:ext cx="889000" cy="520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33800" y="1320800"/>
            <a:ext cx="889000" cy="152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03400" y="4000500"/>
            <a:ext cx="787400" cy="48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59200" y="3098800"/>
            <a:ext cx="787400" cy="184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759200" y="4940300"/>
            <a:ext cx="787400" cy="431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635500" y="2006600"/>
            <a:ext cx="2540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375400" y="1803400"/>
            <a:ext cx="850900" cy="50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350000" y="3708400"/>
            <a:ext cx="9017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267700" y="1041400"/>
            <a:ext cx="863600" cy="50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267700" y="1803400"/>
            <a:ext cx="863600" cy="50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8267700" y="2641600"/>
            <a:ext cx="863600" cy="48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8039100" y="3708400"/>
            <a:ext cx="9398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9944100" y="3009900"/>
            <a:ext cx="8890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944100" y="3708400"/>
            <a:ext cx="8890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9944100" y="4419600"/>
            <a:ext cx="889000" cy="495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597400" y="2006600"/>
            <a:ext cx="508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5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24100" y="1968500"/>
            <a:ext cx="5334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5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95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95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velo</a:t>
            </a:r>
            <a:r>
              <a:rPr lang="en-US" altLang="zh-CN" sz="95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95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11500" y="1955800"/>
            <a:ext cx="63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95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57600" y="1447800"/>
            <a:ext cx="381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95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83000" y="2400300"/>
            <a:ext cx="381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95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87800" y="2209800"/>
            <a:ext cx="355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95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95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95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95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95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13200" y="1473200"/>
            <a:ext cx="3175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63500" algn="l"/>
              </a:tabLst>
            </a:pPr>
            <a:r>
              <a:rPr lang="en-US" altLang="zh-CN" sz="95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Traits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95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57400" y="2006600"/>
            <a:ext cx="381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95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03500" y="2260600"/>
            <a:ext cx="63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95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91300" y="1968500"/>
            <a:ext cx="3556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7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97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97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97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92200" y="406400"/>
            <a:ext cx="78105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7416800" algn="l"/>
              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核心模型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7416800" algn="l"/>
              </a:tabLst>
            </a:pPr>
            <a:r>
              <a:rPr lang="en-US" altLang="zh-CN" dirty="0" smtClean="0"/>
              <a:t>	</a:t>
            </a:r>
            <a:r>
              <a:rPr lang="en-US" altLang="zh-CN" sz="97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97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</a:t>
            </a:r>
            <a:r>
              <a:rPr lang="en-US" altLang="zh-CN" sz="97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97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445500" y="1968500"/>
            <a:ext cx="5080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7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97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97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97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97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483600" y="2819400"/>
            <a:ext cx="4318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7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97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ervice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32000" y="4165600"/>
            <a:ext cx="2921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Traits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60800" y="3175000"/>
            <a:ext cx="6223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25400" algn="l"/>
                <a:tab pos="152400" algn="l"/>
              </a:tabLst>
            </a:pP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</a:t>
            </a: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n-US" altLang="zh-CN" sz="8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ten</a:t>
            </a: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>
              <a:lnSpc>
                <a:spcPts val="1000"/>
              </a:lnSpc>
              <a:tabLst>
                <a:tab pos="254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Traits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54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xcep</a:t>
            </a: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tio</a:t>
            </a: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13200" y="3771900"/>
            <a:ext cx="2921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Traits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13200" y="4089400"/>
            <a:ext cx="292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Java</a:t>
            </a:r>
          </a:p>
          <a:p>
            <a:pPr>
              <a:lnSpc>
                <a:spcPts val="1000"/>
              </a:lnSpc>
              <a:tabLst>
                <a:tab pos="25400" algn="l"/>
              </a:tabLst>
            </a:pP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Traits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00500" y="4559300"/>
            <a:ext cx="3048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</a:t>
            </a: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lt</a:t>
            </a:r>
          </a:p>
          <a:p>
            <a:pPr>
              <a:lnSpc>
                <a:spcPts val="1000"/>
              </a:lnSpc>
              <a:tabLst>
                <a:tab pos="25400" algn="l"/>
              </a:tabLst>
            </a:pP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Traits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25400" algn="l"/>
              </a:tabLst>
            </a:pP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num</a:t>
            </a:r>
          </a:p>
          <a:p>
            <a:pPr>
              <a:lnSpc>
                <a:spcPts val="1000"/>
              </a:lnSpc>
              <a:tabLst>
                <a:tab pos="25400" algn="l"/>
              </a:tabLst>
            </a:pP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Traits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53200" y="3886200"/>
            <a:ext cx="444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ervice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04200" y="3886200"/>
            <a:ext cx="5842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102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eratio</a:t>
            </a: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89800" y="3784600"/>
            <a:ext cx="63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13700" y="3810000"/>
            <a:ext cx="381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248900" y="3175000"/>
            <a:ext cx="3302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198100" y="3886200"/>
            <a:ext cx="444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102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tp</a:t>
            </a: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210800" y="4597400"/>
            <a:ext cx="381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rro</a:t>
            </a: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04300" y="3860800"/>
            <a:ext cx="63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829800" y="4381500"/>
            <a:ext cx="381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728200" y="3136900"/>
            <a:ext cx="215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0..1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690100" y="3784600"/>
            <a:ext cx="215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0..1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00" y="1905000"/>
            <a:ext cx="2552700" cy="3289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140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自我介绍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1892300"/>
            <a:ext cx="5854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现任融数数据北京研发中心CTO，负责公司大数据平台、微服务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46200" y="2260600"/>
            <a:ext cx="3200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框架以及DevOps平台的研发工作；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2628900"/>
            <a:ext cx="60579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65100" algn="l"/>
              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毕业于天津大学，毕业后一直从事软件相关研发和架构设计工作，</a:t>
            </a:r>
          </a:p>
          <a:p>
            <a:pPr>
              <a:lnSpc>
                <a:spcPts val="27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曾经在普元软件任资深架构师、IBM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GBS任咨询经理、亚马逊任</a:t>
            </a:r>
          </a:p>
          <a:p>
            <a:pPr>
              <a:lnSpc>
                <a:spcPts val="28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架构师等，后加入创业公司，从事研发和管理工作；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3721100"/>
            <a:ext cx="5854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热爱编程，喜欢钻研新技术，对于微服务、企业架构、大数据以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46200" y="4089400"/>
            <a:ext cx="2387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及DevOps有浓厚的兴趣。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55691" y="2775204"/>
            <a:ext cx="4061460" cy="498348"/>
          </a:xfrm>
          <a:custGeom>
            <a:avLst/>
            <a:gdLst>
              <a:gd name="connsiteX0" fmla="*/ 0 w 4061460"/>
              <a:gd name="connsiteY0" fmla="*/ 124967 h 498348"/>
              <a:gd name="connsiteX1" fmla="*/ 3813048 w 4061460"/>
              <a:gd name="connsiteY1" fmla="*/ 124967 h 498348"/>
              <a:gd name="connsiteX2" fmla="*/ 3813048 w 4061460"/>
              <a:gd name="connsiteY2" fmla="*/ 0 h 498348"/>
              <a:gd name="connsiteX3" fmla="*/ 4061460 w 4061460"/>
              <a:gd name="connsiteY3" fmla="*/ 249935 h 498348"/>
              <a:gd name="connsiteX4" fmla="*/ 3813048 w 4061460"/>
              <a:gd name="connsiteY4" fmla="*/ 498348 h 498348"/>
              <a:gd name="connsiteX5" fmla="*/ 3813048 w 4061460"/>
              <a:gd name="connsiteY5" fmla="*/ 373379 h 498348"/>
              <a:gd name="connsiteX6" fmla="*/ 0 w 4061460"/>
              <a:gd name="connsiteY6" fmla="*/ 373379 h 498348"/>
              <a:gd name="connsiteX7" fmla="*/ 0 w 4061460"/>
              <a:gd name="connsiteY7" fmla="*/ 124967 h 498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061460" h="498348">
                <a:moveTo>
                  <a:pt x="0" y="124967"/>
                </a:moveTo>
                <a:lnTo>
                  <a:pt x="3813048" y="124967"/>
                </a:lnTo>
                <a:lnTo>
                  <a:pt x="3813048" y="0"/>
                </a:lnTo>
                <a:lnTo>
                  <a:pt x="4061460" y="249935"/>
                </a:lnTo>
                <a:lnTo>
                  <a:pt x="3813048" y="498348"/>
                </a:lnTo>
                <a:lnTo>
                  <a:pt x="3813048" y="373379"/>
                </a:lnTo>
                <a:lnTo>
                  <a:pt x="0" y="373379"/>
                </a:lnTo>
                <a:lnTo>
                  <a:pt x="0" y="124967"/>
                </a:lnTo>
              </a:path>
            </a:pathLst>
          </a:custGeom>
          <a:solidFill>
            <a:srgbClr val="d6dc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55691" y="3630167"/>
            <a:ext cx="3983736" cy="498347"/>
          </a:xfrm>
          <a:custGeom>
            <a:avLst/>
            <a:gdLst>
              <a:gd name="connsiteX0" fmla="*/ 3983736 w 3983736"/>
              <a:gd name="connsiteY0" fmla="*/ 373379 h 498347"/>
              <a:gd name="connsiteX1" fmla="*/ 249936 w 3983736"/>
              <a:gd name="connsiteY1" fmla="*/ 373379 h 498347"/>
              <a:gd name="connsiteX2" fmla="*/ 249936 w 3983736"/>
              <a:gd name="connsiteY2" fmla="*/ 498347 h 498347"/>
              <a:gd name="connsiteX3" fmla="*/ 0 w 3983736"/>
              <a:gd name="connsiteY3" fmla="*/ 249935 h 498347"/>
              <a:gd name="connsiteX4" fmla="*/ 249936 w 3983736"/>
              <a:gd name="connsiteY4" fmla="*/ 0 h 498347"/>
              <a:gd name="connsiteX5" fmla="*/ 249936 w 3983736"/>
              <a:gd name="connsiteY5" fmla="*/ 124967 h 498347"/>
              <a:gd name="connsiteX6" fmla="*/ 3983736 w 3983736"/>
              <a:gd name="connsiteY6" fmla="*/ 124967 h 498347"/>
              <a:gd name="connsiteX7" fmla="*/ 3983736 w 3983736"/>
              <a:gd name="connsiteY7" fmla="*/ 373379 h 498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83736" h="498347">
                <a:moveTo>
                  <a:pt x="3983736" y="373379"/>
                </a:moveTo>
                <a:lnTo>
                  <a:pt x="249936" y="373379"/>
                </a:lnTo>
                <a:lnTo>
                  <a:pt x="249936" y="498347"/>
                </a:lnTo>
                <a:lnTo>
                  <a:pt x="0" y="249935"/>
                </a:lnTo>
                <a:lnTo>
                  <a:pt x="249936" y="0"/>
                </a:lnTo>
                <a:lnTo>
                  <a:pt x="249936" y="124967"/>
                </a:lnTo>
                <a:lnTo>
                  <a:pt x="3983736" y="124967"/>
                </a:lnTo>
                <a:lnTo>
                  <a:pt x="3983736" y="373379"/>
                </a:lnTo>
              </a:path>
            </a:pathLst>
          </a:custGeom>
          <a:solidFill>
            <a:srgbClr val="d6dc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03448" y="3203448"/>
            <a:ext cx="1246631" cy="452627"/>
          </a:xfrm>
          <a:custGeom>
            <a:avLst/>
            <a:gdLst>
              <a:gd name="connsiteX0" fmla="*/ 0 w 1246631"/>
              <a:gd name="connsiteY0" fmla="*/ 225551 h 452627"/>
              <a:gd name="connsiteX1" fmla="*/ 227075 w 1246631"/>
              <a:gd name="connsiteY1" fmla="*/ 0 h 452627"/>
              <a:gd name="connsiteX2" fmla="*/ 227075 w 1246631"/>
              <a:gd name="connsiteY2" fmla="*/ 112775 h 452627"/>
              <a:gd name="connsiteX3" fmla="*/ 1019555 w 1246631"/>
              <a:gd name="connsiteY3" fmla="*/ 112775 h 452627"/>
              <a:gd name="connsiteX4" fmla="*/ 1019555 w 1246631"/>
              <a:gd name="connsiteY4" fmla="*/ 0 h 452627"/>
              <a:gd name="connsiteX5" fmla="*/ 1246631 w 1246631"/>
              <a:gd name="connsiteY5" fmla="*/ 225551 h 452627"/>
              <a:gd name="connsiteX6" fmla="*/ 1019555 w 1246631"/>
              <a:gd name="connsiteY6" fmla="*/ 452627 h 452627"/>
              <a:gd name="connsiteX7" fmla="*/ 1019555 w 1246631"/>
              <a:gd name="connsiteY7" fmla="*/ 338327 h 452627"/>
              <a:gd name="connsiteX8" fmla="*/ 227075 w 1246631"/>
              <a:gd name="connsiteY8" fmla="*/ 338327 h 452627"/>
              <a:gd name="connsiteX9" fmla="*/ 227075 w 1246631"/>
              <a:gd name="connsiteY9" fmla="*/ 452627 h 452627"/>
              <a:gd name="connsiteX10" fmla="*/ 0 w 1246631"/>
              <a:gd name="connsiteY10" fmla="*/ 225551 h 4526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46631" h="452627">
                <a:moveTo>
                  <a:pt x="0" y="225551"/>
                </a:moveTo>
                <a:lnTo>
                  <a:pt x="227075" y="0"/>
                </a:lnTo>
                <a:lnTo>
                  <a:pt x="227075" y="112775"/>
                </a:lnTo>
                <a:lnTo>
                  <a:pt x="1019555" y="112775"/>
                </a:lnTo>
                <a:lnTo>
                  <a:pt x="1019555" y="0"/>
                </a:lnTo>
                <a:lnTo>
                  <a:pt x="1246631" y="225551"/>
                </a:lnTo>
                <a:lnTo>
                  <a:pt x="1019555" y="452627"/>
                </a:lnTo>
                <a:lnTo>
                  <a:pt x="1019555" y="338327"/>
                </a:lnTo>
                <a:lnTo>
                  <a:pt x="227075" y="338327"/>
                </a:lnTo>
                <a:lnTo>
                  <a:pt x="227075" y="452627"/>
                </a:lnTo>
                <a:lnTo>
                  <a:pt x="0" y="225551"/>
                </a:lnTo>
              </a:path>
            </a:pathLst>
          </a:custGeom>
          <a:solidFill>
            <a:srgbClr val="d6dc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300" y="2908300"/>
            <a:ext cx="1524000" cy="1079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87700" y="3175000"/>
            <a:ext cx="1282700" cy="50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59300" y="1727200"/>
            <a:ext cx="571500" cy="3365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30800" y="1727200"/>
            <a:ext cx="4102100" cy="3365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309100" y="1765300"/>
            <a:ext cx="584200" cy="341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146800" y="3124200"/>
            <a:ext cx="1778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0"/>
              </a:lnSpc>
              <a:tabLst>
							</a:tabLst>
            </a:pPr>
            <a:r>
              <a:rPr lang="en-US" altLang="zh-CN" sz="110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Transport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92900" y="3162300"/>
            <a:ext cx="1778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							</a:tabLst>
            </a:pPr>
            <a:r>
              <a:rPr lang="en-US" altLang="zh-CN" sz="110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Protocol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61300" y="3200400"/>
            <a:ext cx="1778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110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Activity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92200" y="406400"/>
            <a:ext cx="2120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服务处理实现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80200" y="13081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Orchestrator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09100" y="1308100"/>
            <a:ext cx="482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Activity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33900" y="1308100"/>
            <a:ext cx="596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Endpoint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84400" y="1955800"/>
            <a:ext cx="5054600" cy="153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4457700" algn="l"/>
              </a:tabLst>
            </a:pPr>
            <a:r>
              <a:rPr lang="en-US" altLang="zh-CN" dirty="0" smtClean="0"/>
              <a:t>	</a:t>
            </a: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Handlers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4457700" algn="l"/>
              </a:tabLst>
            </a:pPr>
            <a:r>
              <a:rPr lang="en-US" altLang="zh-CN" sz="11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Client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97908" y="2776727"/>
            <a:ext cx="381000" cy="762000"/>
          </a:xfrm>
          <a:custGeom>
            <a:avLst/>
            <a:gdLst>
              <a:gd name="connsiteX0" fmla="*/ 0 w 381000"/>
              <a:gd name="connsiteY0" fmla="*/ 64007 h 762000"/>
              <a:gd name="connsiteX1" fmla="*/ 62483 w 381000"/>
              <a:gd name="connsiteY1" fmla="*/ 0 h 762000"/>
              <a:gd name="connsiteX2" fmla="*/ 316991 w 381000"/>
              <a:gd name="connsiteY2" fmla="*/ 0 h 762000"/>
              <a:gd name="connsiteX3" fmla="*/ 381000 w 381000"/>
              <a:gd name="connsiteY3" fmla="*/ 64007 h 762000"/>
              <a:gd name="connsiteX4" fmla="*/ 381000 w 381000"/>
              <a:gd name="connsiteY4" fmla="*/ 699516 h 762000"/>
              <a:gd name="connsiteX5" fmla="*/ 316991 w 381000"/>
              <a:gd name="connsiteY5" fmla="*/ 762000 h 762000"/>
              <a:gd name="connsiteX6" fmla="*/ 62483 w 381000"/>
              <a:gd name="connsiteY6" fmla="*/ 762000 h 762000"/>
              <a:gd name="connsiteX7" fmla="*/ 0 w 381000"/>
              <a:gd name="connsiteY7" fmla="*/ 699516 h 762000"/>
              <a:gd name="connsiteX8" fmla="*/ 0 w 381000"/>
              <a:gd name="connsiteY8" fmla="*/ 64007 h 762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81000" h="762000">
                <a:moveTo>
                  <a:pt x="0" y="64007"/>
                </a:moveTo>
                <a:cubicBezTo>
                  <a:pt x="-508" y="28765"/>
                  <a:pt x="27927" y="343"/>
                  <a:pt x="62483" y="0"/>
                </a:cubicBezTo>
                <a:lnTo>
                  <a:pt x="316991" y="0"/>
                </a:lnTo>
                <a:cubicBezTo>
                  <a:pt x="352056" y="343"/>
                  <a:pt x="380491" y="28765"/>
                  <a:pt x="381000" y="64007"/>
                </a:cubicBezTo>
                <a:lnTo>
                  <a:pt x="381000" y="699516"/>
                </a:lnTo>
                <a:cubicBezTo>
                  <a:pt x="380491" y="733907"/>
                  <a:pt x="352056" y="762342"/>
                  <a:pt x="316991" y="762000"/>
                </a:cubicBezTo>
                <a:lnTo>
                  <a:pt x="62483" y="762000"/>
                </a:lnTo>
                <a:cubicBezTo>
                  <a:pt x="27927" y="762342"/>
                  <a:pt x="-508" y="733907"/>
                  <a:pt x="0" y="699516"/>
                </a:cubicBezTo>
                <a:lnTo>
                  <a:pt x="0" y="64007"/>
                </a:lnTo>
              </a:path>
            </a:pathLst>
          </a:custGeom>
          <a:solidFill>
            <a:srgbClr val="deec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97908" y="3691128"/>
            <a:ext cx="381000" cy="685800"/>
          </a:xfrm>
          <a:custGeom>
            <a:avLst/>
            <a:gdLst>
              <a:gd name="connsiteX0" fmla="*/ 0 w 381000"/>
              <a:gd name="connsiteY0" fmla="*/ 64007 h 685800"/>
              <a:gd name="connsiteX1" fmla="*/ 62483 w 381000"/>
              <a:gd name="connsiteY1" fmla="*/ 0 h 685800"/>
              <a:gd name="connsiteX2" fmla="*/ 316991 w 381000"/>
              <a:gd name="connsiteY2" fmla="*/ 0 h 685800"/>
              <a:gd name="connsiteX3" fmla="*/ 381000 w 381000"/>
              <a:gd name="connsiteY3" fmla="*/ 64007 h 685800"/>
              <a:gd name="connsiteX4" fmla="*/ 381000 w 381000"/>
              <a:gd name="connsiteY4" fmla="*/ 623315 h 685800"/>
              <a:gd name="connsiteX5" fmla="*/ 316991 w 381000"/>
              <a:gd name="connsiteY5" fmla="*/ 685800 h 685800"/>
              <a:gd name="connsiteX6" fmla="*/ 62483 w 381000"/>
              <a:gd name="connsiteY6" fmla="*/ 685800 h 685800"/>
              <a:gd name="connsiteX7" fmla="*/ 0 w 381000"/>
              <a:gd name="connsiteY7" fmla="*/ 623315 h 685800"/>
              <a:gd name="connsiteX8" fmla="*/ 0 w 381000"/>
              <a:gd name="connsiteY8" fmla="*/ 64007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81000" h="685800">
                <a:moveTo>
                  <a:pt x="0" y="64007"/>
                </a:moveTo>
                <a:cubicBezTo>
                  <a:pt x="-508" y="28765"/>
                  <a:pt x="27927" y="342"/>
                  <a:pt x="62483" y="0"/>
                </a:cubicBezTo>
                <a:lnTo>
                  <a:pt x="316991" y="0"/>
                </a:lnTo>
                <a:cubicBezTo>
                  <a:pt x="352056" y="342"/>
                  <a:pt x="380491" y="28765"/>
                  <a:pt x="381000" y="64007"/>
                </a:cubicBezTo>
                <a:lnTo>
                  <a:pt x="381000" y="623315"/>
                </a:lnTo>
                <a:cubicBezTo>
                  <a:pt x="380491" y="657707"/>
                  <a:pt x="352056" y="686142"/>
                  <a:pt x="316991" y="685800"/>
                </a:cubicBezTo>
                <a:lnTo>
                  <a:pt x="62483" y="685800"/>
                </a:lnTo>
                <a:cubicBezTo>
                  <a:pt x="27927" y="686142"/>
                  <a:pt x="-508" y="657707"/>
                  <a:pt x="0" y="623315"/>
                </a:cubicBezTo>
                <a:lnTo>
                  <a:pt x="0" y="64007"/>
                </a:lnTo>
              </a:path>
            </a:pathLst>
          </a:custGeom>
          <a:solidFill>
            <a:srgbClr val="deec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97908" y="4529328"/>
            <a:ext cx="381000" cy="685800"/>
          </a:xfrm>
          <a:custGeom>
            <a:avLst/>
            <a:gdLst>
              <a:gd name="connsiteX0" fmla="*/ 0 w 381000"/>
              <a:gd name="connsiteY0" fmla="*/ 64007 h 685800"/>
              <a:gd name="connsiteX1" fmla="*/ 62483 w 381000"/>
              <a:gd name="connsiteY1" fmla="*/ 0 h 685800"/>
              <a:gd name="connsiteX2" fmla="*/ 316991 w 381000"/>
              <a:gd name="connsiteY2" fmla="*/ 0 h 685800"/>
              <a:gd name="connsiteX3" fmla="*/ 381000 w 381000"/>
              <a:gd name="connsiteY3" fmla="*/ 64007 h 685800"/>
              <a:gd name="connsiteX4" fmla="*/ 381000 w 381000"/>
              <a:gd name="connsiteY4" fmla="*/ 623315 h 685800"/>
              <a:gd name="connsiteX5" fmla="*/ 316991 w 381000"/>
              <a:gd name="connsiteY5" fmla="*/ 685800 h 685800"/>
              <a:gd name="connsiteX6" fmla="*/ 62483 w 381000"/>
              <a:gd name="connsiteY6" fmla="*/ 685800 h 685800"/>
              <a:gd name="connsiteX7" fmla="*/ 0 w 381000"/>
              <a:gd name="connsiteY7" fmla="*/ 623315 h 685800"/>
              <a:gd name="connsiteX8" fmla="*/ 0 w 381000"/>
              <a:gd name="connsiteY8" fmla="*/ 64007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81000" h="685800">
                <a:moveTo>
                  <a:pt x="0" y="64007"/>
                </a:moveTo>
                <a:cubicBezTo>
                  <a:pt x="-508" y="28765"/>
                  <a:pt x="27927" y="342"/>
                  <a:pt x="62483" y="0"/>
                </a:cubicBezTo>
                <a:lnTo>
                  <a:pt x="316991" y="0"/>
                </a:lnTo>
                <a:cubicBezTo>
                  <a:pt x="352056" y="342"/>
                  <a:pt x="380491" y="28765"/>
                  <a:pt x="381000" y="64007"/>
                </a:cubicBezTo>
                <a:lnTo>
                  <a:pt x="381000" y="623315"/>
                </a:lnTo>
                <a:cubicBezTo>
                  <a:pt x="380491" y="657707"/>
                  <a:pt x="352056" y="686142"/>
                  <a:pt x="316991" y="685800"/>
                </a:cubicBezTo>
                <a:lnTo>
                  <a:pt x="62483" y="685800"/>
                </a:lnTo>
                <a:cubicBezTo>
                  <a:pt x="27927" y="686142"/>
                  <a:pt x="-508" y="657707"/>
                  <a:pt x="0" y="623315"/>
                </a:cubicBezTo>
                <a:lnTo>
                  <a:pt x="0" y="64007"/>
                </a:lnTo>
              </a:path>
            </a:pathLst>
          </a:custGeom>
          <a:solidFill>
            <a:srgbClr val="deec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36108" y="1786127"/>
            <a:ext cx="3200399" cy="3429000"/>
          </a:xfrm>
          <a:custGeom>
            <a:avLst/>
            <a:gdLst>
              <a:gd name="connsiteX0" fmla="*/ 0 w 3200399"/>
              <a:gd name="connsiteY0" fmla="*/ 533400 h 3429000"/>
              <a:gd name="connsiteX1" fmla="*/ 533400 w 3200399"/>
              <a:gd name="connsiteY1" fmla="*/ 0 h 3429000"/>
              <a:gd name="connsiteX2" fmla="*/ 2666999 w 3200399"/>
              <a:gd name="connsiteY2" fmla="*/ 0 h 3429000"/>
              <a:gd name="connsiteX3" fmla="*/ 3200399 w 3200399"/>
              <a:gd name="connsiteY3" fmla="*/ 533400 h 3429000"/>
              <a:gd name="connsiteX4" fmla="*/ 3200399 w 3200399"/>
              <a:gd name="connsiteY4" fmla="*/ 2895600 h 3429000"/>
              <a:gd name="connsiteX5" fmla="*/ 2666999 w 3200399"/>
              <a:gd name="connsiteY5" fmla="*/ 3429000 h 3429000"/>
              <a:gd name="connsiteX6" fmla="*/ 533400 w 3200399"/>
              <a:gd name="connsiteY6" fmla="*/ 3429000 h 3429000"/>
              <a:gd name="connsiteX7" fmla="*/ 0 w 3200399"/>
              <a:gd name="connsiteY7" fmla="*/ 2895600 h 3429000"/>
              <a:gd name="connsiteX8" fmla="*/ 0 w 3200399"/>
              <a:gd name="connsiteY8" fmla="*/ 533400 h 3429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200399" h="3429000">
                <a:moveTo>
                  <a:pt x="0" y="533400"/>
                </a:moveTo>
                <a:cubicBezTo>
                  <a:pt x="-508" y="239153"/>
                  <a:pt x="238302" y="343"/>
                  <a:pt x="533400" y="0"/>
                </a:cubicBezTo>
                <a:lnTo>
                  <a:pt x="2666999" y="0"/>
                </a:lnTo>
                <a:cubicBezTo>
                  <a:pt x="2961080" y="343"/>
                  <a:pt x="3199891" y="239153"/>
                  <a:pt x="3200399" y="533400"/>
                </a:cubicBezTo>
                <a:lnTo>
                  <a:pt x="3200399" y="2895600"/>
                </a:lnTo>
                <a:cubicBezTo>
                  <a:pt x="3199891" y="3190519"/>
                  <a:pt x="2961080" y="3429342"/>
                  <a:pt x="2666999" y="3429000"/>
                </a:cubicBezTo>
                <a:lnTo>
                  <a:pt x="533400" y="3429000"/>
                </a:lnTo>
                <a:cubicBezTo>
                  <a:pt x="238302" y="3429342"/>
                  <a:pt x="-508" y="3190519"/>
                  <a:pt x="0" y="2895600"/>
                </a:cubicBezTo>
                <a:lnTo>
                  <a:pt x="0" y="533400"/>
                </a:lnTo>
              </a:path>
            </a:pathLst>
          </a:custGeom>
          <a:solidFill>
            <a:srgbClr val="f3f8f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31308" y="2852927"/>
            <a:ext cx="3962399" cy="533400"/>
          </a:xfrm>
          <a:custGeom>
            <a:avLst/>
            <a:gdLst>
              <a:gd name="connsiteX0" fmla="*/ 0 w 3962399"/>
              <a:gd name="connsiteY0" fmla="*/ 134111 h 533400"/>
              <a:gd name="connsiteX1" fmla="*/ 3695699 w 3962399"/>
              <a:gd name="connsiteY1" fmla="*/ 134111 h 533400"/>
              <a:gd name="connsiteX2" fmla="*/ 3695699 w 3962399"/>
              <a:gd name="connsiteY2" fmla="*/ 0 h 533400"/>
              <a:gd name="connsiteX3" fmla="*/ 3962399 w 3962399"/>
              <a:gd name="connsiteY3" fmla="*/ 266700 h 533400"/>
              <a:gd name="connsiteX4" fmla="*/ 3695699 w 3962399"/>
              <a:gd name="connsiteY4" fmla="*/ 533400 h 533400"/>
              <a:gd name="connsiteX5" fmla="*/ 3695699 w 3962399"/>
              <a:gd name="connsiteY5" fmla="*/ 400812 h 533400"/>
              <a:gd name="connsiteX6" fmla="*/ 0 w 3962399"/>
              <a:gd name="connsiteY6" fmla="*/ 400812 h 533400"/>
              <a:gd name="connsiteX7" fmla="*/ 0 w 3962399"/>
              <a:gd name="connsiteY7" fmla="*/ 134111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62399" h="533400">
                <a:moveTo>
                  <a:pt x="0" y="134111"/>
                </a:moveTo>
                <a:lnTo>
                  <a:pt x="3695699" y="134111"/>
                </a:lnTo>
                <a:lnTo>
                  <a:pt x="3695699" y="0"/>
                </a:lnTo>
                <a:lnTo>
                  <a:pt x="3962399" y="266700"/>
                </a:lnTo>
                <a:lnTo>
                  <a:pt x="3695699" y="533400"/>
                </a:lnTo>
                <a:lnTo>
                  <a:pt x="3695699" y="400812"/>
                </a:lnTo>
                <a:lnTo>
                  <a:pt x="0" y="400812"/>
                </a:lnTo>
                <a:lnTo>
                  <a:pt x="0" y="134111"/>
                </a:lnTo>
              </a:path>
            </a:pathLst>
          </a:custGeom>
          <a:solidFill>
            <a:srgbClr val="f3f8f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31308" y="3767328"/>
            <a:ext cx="3886200" cy="533400"/>
          </a:xfrm>
          <a:custGeom>
            <a:avLst/>
            <a:gdLst>
              <a:gd name="connsiteX0" fmla="*/ 3886199 w 3886200"/>
              <a:gd name="connsiteY0" fmla="*/ 400811 h 533400"/>
              <a:gd name="connsiteX1" fmla="*/ 266700 w 3886200"/>
              <a:gd name="connsiteY1" fmla="*/ 400811 h 533400"/>
              <a:gd name="connsiteX2" fmla="*/ 266700 w 3886200"/>
              <a:gd name="connsiteY2" fmla="*/ 533400 h 533400"/>
              <a:gd name="connsiteX3" fmla="*/ 0 w 3886200"/>
              <a:gd name="connsiteY3" fmla="*/ 266700 h 533400"/>
              <a:gd name="connsiteX4" fmla="*/ 266700 w 3886200"/>
              <a:gd name="connsiteY4" fmla="*/ 0 h 533400"/>
              <a:gd name="connsiteX5" fmla="*/ 266700 w 3886200"/>
              <a:gd name="connsiteY5" fmla="*/ 134111 h 533400"/>
              <a:gd name="connsiteX6" fmla="*/ 3886199 w 3886200"/>
              <a:gd name="connsiteY6" fmla="*/ 134111 h 533400"/>
              <a:gd name="connsiteX7" fmla="*/ 3886199 w 3886200"/>
              <a:gd name="connsiteY7" fmla="*/ 400811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886200" h="533400">
                <a:moveTo>
                  <a:pt x="3886199" y="400811"/>
                </a:moveTo>
                <a:lnTo>
                  <a:pt x="266700" y="400811"/>
                </a:lnTo>
                <a:lnTo>
                  <a:pt x="266700" y="533400"/>
                </a:lnTo>
                <a:lnTo>
                  <a:pt x="0" y="266700"/>
                </a:lnTo>
                <a:lnTo>
                  <a:pt x="266700" y="0"/>
                </a:lnTo>
                <a:lnTo>
                  <a:pt x="266700" y="134111"/>
                </a:lnTo>
                <a:lnTo>
                  <a:pt x="3886199" y="134111"/>
                </a:lnTo>
                <a:lnTo>
                  <a:pt x="3886199" y="400811"/>
                </a:lnTo>
              </a:path>
            </a:pathLst>
          </a:custGeom>
          <a:solidFill>
            <a:srgbClr val="f3f8f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46107" y="1862327"/>
            <a:ext cx="381000" cy="3429000"/>
          </a:xfrm>
          <a:custGeom>
            <a:avLst/>
            <a:gdLst>
              <a:gd name="connsiteX0" fmla="*/ 0 w 381000"/>
              <a:gd name="connsiteY0" fmla="*/ 64007 h 3429000"/>
              <a:gd name="connsiteX1" fmla="*/ 62484 w 381000"/>
              <a:gd name="connsiteY1" fmla="*/ 0 h 3429000"/>
              <a:gd name="connsiteX2" fmla="*/ 316992 w 381000"/>
              <a:gd name="connsiteY2" fmla="*/ 0 h 3429000"/>
              <a:gd name="connsiteX3" fmla="*/ 381000 w 381000"/>
              <a:gd name="connsiteY3" fmla="*/ 64007 h 3429000"/>
              <a:gd name="connsiteX4" fmla="*/ 381000 w 381000"/>
              <a:gd name="connsiteY4" fmla="*/ 3366516 h 3429000"/>
              <a:gd name="connsiteX5" fmla="*/ 316992 w 381000"/>
              <a:gd name="connsiteY5" fmla="*/ 3429000 h 3429000"/>
              <a:gd name="connsiteX6" fmla="*/ 62484 w 381000"/>
              <a:gd name="connsiteY6" fmla="*/ 3429000 h 3429000"/>
              <a:gd name="connsiteX7" fmla="*/ 0 w 381000"/>
              <a:gd name="connsiteY7" fmla="*/ 3366516 h 3429000"/>
              <a:gd name="connsiteX8" fmla="*/ 0 w 381000"/>
              <a:gd name="connsiteY8" fmla="*/ 64007 h 3429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81000" h="3429000">
                <a:moveTo>
                  <a:pt x="0" y="64007"/>
                </a:moveTo>
                <a:cubicBezTo>
                  <a:pt x="-507" y="28765"/>
                  <a:pt x="27927" y="343"/>
                  <a:pt x="62484" y="0"/>
                </a:cubicBezTo>
                <a:lnTo>
                  <a:pt x="316992" y="0"/>
                </a:lnTo>
                <a:cubicBezTo>
                  <a:pt x="352056" y="343"/>
                  <a:pt x="380492" y="28765"/>
                  <a:pt x="381000" y="64007"/>
                </a:cubicBezTo>
                <a:lnTo>
                  <a:pt x="381000" y="3366516"/>
                </a:lnTo>
                <a:cubicBezTo>
                  <a:pt x="380492" y="3400907"/>
                  <a:pt x="352056" y="3429342"/>
                  <a:pt x="316992" y="3429000"/>
                </a:cubicBezTo>
                <a:lnTo>
                  <a:pt x="62484" y="3429000"/>
                </a:lnTo>
                <a:cubicBezTo>
                  <a:pt x="27927" y="3429342"/>
                  <a:pt x="-507" y="3400907"/>
                  <a:pt x="0" y="3366516"/>
                </a:cubicBezTo>
                <a:lnTo>
                  <a:pt x="0" y="64007"/>
                </a:lnTo>
              </a:path>
            </a:pathLst>
          </a:custGeom>
          <a:solidFill>
            <a:srgbClr val="f3f8f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97908" y="1786127"/>
            <a:ext cx="381000" cy="838200"/>
          </a:xfrm>
          <a:custGeom>
            <a:avLst/>
            <a:gdLst>
              <a:gd name="connsiteX0" fmla="*/ 0 w 381000"/>
              <a:gd name="connsiteY0" fmla="*/ 64007 h 838200"/>
              <a:gd name="connsiteX1" fmla="*/ 62483 w 381000"/>
              <a:gd name="connsiteY1" fmla="*/ 0 h 838200"/>
              <a:gd name="connsiteX2" fmla="*/ 316991 w 381000"/>
              <a:gd name="connsiteY2" fmla="*/ 0 h 838200"/>
              <a:gd name="connsiteX3" fmla="*/ 381000 w 381000"/>
              <a:gd name="connsiteY3" fmla="*/ 64007 h 838200"/>
              <a:gd name="connsiteX4" fmla="*/ 381000 w 381000"/>
              <a:gd name="connsiteY4" fmla="*/ 775716 h 838200"/>
              <a:gd name="connsiteX5" fmla="*/ 316991 w 381000"/>
              <a:gd name="connsiteY5" fmla="*/ 838200 h 838200"/>
              <a:gd name="connsiteX6" fmla="*/ 62483 w 381000"/>
              <a:gd name="connsiteY6" fmla="*/ 838200 h 838200"/>
              <a:gd name="connsiteX7" fmla="*/ 0 w 381000"/>
              <a:gd name="connsiteY7" fmla="*/ 775716 h 838200"/>
              <a:gd name="connsiteX8" fmla="*/ 0 w 381000"/>
              <a:gd name="connsiteY8" fmla="*/ 64007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81000" h="838200">
                <a:moveTo>
                  <a:pt x="0" y="64007"/>
                </a:moveTo>
                <a:cubicBezTo>
                  <a:pt x="-508" y="28765"/>
                  <a:pt x="27927" y="343"/>
                  <a:pt x="62483" y="0"/>
                </a:cubicBezTo>
                <a:lnTo>
                  <a:pt x="316991" y="0"/>
                </a:lnTo>
                <a:cubicBezTo>
                  <a:pt x="352056" y="343"/>
                  <a:pt x="380491" y="28765"/>
                  <a:pt x="381000" y="64007"/>
                </a:cubicBezTo>
                <a:lnTo>
                  <a:pt x="381000" y="775716"/>
                </a:lnTo>
                <a:cubicBezTo>
                  <a:pt x="380491" y="810107"/>
                  <a:pt x="352056" y="838543"/>
                  <a:pt x="316991" y="838200"/>
                </a:cubicBezTo>
                <a:lnTo>
                  <a:pt x="62483" y="838200"/>
                </a:lnTo>
                <a:cubicBezTo>
                  <a:pt x="27927" y="838543"/>
                  <a:pt x="-508" y="810107"/>
                  <a:pt x="0" y="775716"/>
                </a:cubicBezTo>
                <a:lnTo>
                  <a:pt x="0" y="64007"/>
                </a:lnTo>
              </a:path>
            </a:pathLst>
          </a:custGeom>
          <a:solidFill>
            <a:srgbClr val="deec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78507" y="3081870"/>
            <a:ext cx="1294892" cy="914400"/>
          </a:xfrm>
          <a:custGeom>
            <a:avLst/>
            <a:gdLst>
              <a:gd name="connsiteX0" fmla="*/ 0 w 1294892"/>
              <a:gd name="connsiteY0" fmla="*/ 456857 h 914400"/>
              <a:gd name="connsiteX1" fmla="*/ 647192 w 1294892"/>
              <a:gd name="connsiteY1" fmla="*/ 0 h 914400"/>
              <a:gd name="connsiteX2" fmla="*/ 1294892 w 1294892"/>
              <a:gd name="connsiteY2" fmla="*/ 457199 h 914400"/>
              <a:gd name="connsiteX3" fmla="*/ 647192 w 1294892"/>
              <a:gd name="connsiteY3" fmla="*/ 914399 h 914400"/>
              <a:gd name="connsiteX4" fmla="*/ 0 w 1294892"/>
              <a:gd name="connsiteY4" fmla="*/ 456857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4892" h="914400">
                <a:moveTo>
                  <a:pt x="0" y="456857"/>
                </a:moveTo>
                <a:cubicBezTo>
                  <a:pt x="-507" y="204685"/>
                  <a:pt x="289471" y="0"/>
                  <a:pt x="647192" y="0"/>
                </a:cubicBezTo>
                <a:cubicBezTo>
                  <a:pt x="1004913" y="0"/>
                  <a:pt x="1294892" y="204685"/>
                  <a:pt x="1294892" y="457199"/>
                </a:cubicBezTo>
                <a:cubicBezTo>
                  <a:pt x="1294892" y="709701"/>
                  <a:pt x="1004913" y="914399"/>
                  <a:pt x="647192" y="914399"/>
                </a:cubicBezTo>
                <a:cubicBezTo>
                  <a:pt x="289471" y="914399"/>
                  <a:pt x="-507" y="709701"/>
                  <a:pt x="0" y="456857"/>
                </a:cubicBezTo>
              </a:path>
            </a:pathLst>
          </a:custGeom>
          <a:solidFill>
            <a:srgbClr val="f3f8f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26307" y="3310128"/>
            <a:ext cx="1216151" cy="484632"/>
          </a:xfrm>
          <a:custGeom>
            <a:avLst/>
            <a:gdLst>
              <a:gd name="connsiteX0" fmla="*/ 0 w 1216151"/>
              <a:gd name="connsiteY0" fmla="*/ 242315 h 484632"/>
              <a:gd name="connsiteX1" fmla="*/ 242316 w 1216151"/>
              <a:gd name="connsiteY1" fmla="*/ 0 h 484632"/>
              <a:gd name="connsiteX2" fmla="*/ 242316 w 1216151"/>
              <a:gd name="connsiteY2" fmla="*/ 121919 h 484632"/>
              <a:gd name="connsiteX3" fmla="*/ 973836 w 1216151"/>
              <a:gd name="connsiteY3" fmla="*/ 121919 h 484632"/>
              <a:gd name="connsiteX4" fmla="*/ 973836 w 1216151"/>
              <a:gd name="connsiteY4" fmla="*/ 0 h 484632"/>
              <a:gd name="connsiteX5" fmla="*/ 1216151 w 1216151"/>
              <a:gd name="connsiteY5" fmla="*/ 242315 h 484632"/>
              <a:gd name="connsiteX6" fmla="*/ 973836 w 1216151"/>
              <a:gd name="connsiteY6" fmla="*/ 484631 h 484632"/>
              <a:gd name="connsiteX7" fmla="*/ 973836 w 1216151"/>
              <a:gd name="connsiteY7" fmla="*/ 364235 h 484632"/>
              <a:gd name="connsiteX8" fmla="*/ 242316 w 1216151"/>
              <a:gd name="connsiteY8" fmla="*/ 364235 h 484632"/>
              <a:gd name="connsiteX9" fmla="*/ 242316 w 1216151"/>
              <a:gd name="connsiteY9" fmla="*/ 484631 h 484632"/>
              <a:gd name="connsiteX10" fmla="*/ 0 w 1216151"/>
              <a:gd name="connsiteY10" fmla="*/ 242315 h 484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16151" h="484632">
                <a:moveTo>
                  <a:pt x="0" y="242315"/>
                </a:moveTo>
                <a:lnTo>
                  <a:pt x="242316" y="0"/>
                </a:lnTo>
                <a:lnTo>
                  <a:pt x="242316" y="121919"/>
                </a:lnTo>
                <a:lnTo>
                  <a:pt x="973836" y="121919"/>
                </a:lnTo>
                <a:lnTo>
                  <a:pt x="973836" y="0"/>
                </a:lnTo>
                <a:lnTo>
                  <a:pt x="1216151" y="242315"/>
                </a:lnTo>
                <a:lnTo>
                  <a:pt x="973836" y="484631"/>
                </a:lnTo>
                <a:lnTo>
                  <a:pt x="973836" y="364235"/>
                </a:lnTo>
                <a:lnTo>
                  <a:pt x="242316" y="364235"/>
                </a:lnTo>
                <a:lnTo>
                  <a:pt x="242316" y="484631"/>
                </a:lnTo>
                <a:lnTo>
                  <a:pt x="0" y="242315"/>
                </a:lnTo>
              </a:path>
            </a:pathLst>
          </a:custGeom>
          <a:solidFill>
            <a:srgbClr val="f3f8f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97908" y="1786127"/>
            <a:ext cx="381000" cy="3429000"/>
          </a:xfrm>
          <a:custGeom>
            <a:avLst/>
            <a:gdLst>
              <a:gd name="connsiteX0" fmla="*/ 0 w 381000"/>
              <a:gd name="connsiteY0" fmla="*/ 64007 h 3429000"/>
              <a:gd name="connsiteX1" fmla="*/ 62483 w 381000"/>
              <a:gd name="connsiteY1" fmla="*/ 0 h 3429000"/>
              <a:gd name="connsiteX2" fmla="*/ 316991 w 381000"/>
              <a:gd name="connsiteY2" fmla="*/ 0 h 3429000"/>
              <a:gd name="connsiteX3" fmla="*/ 381000 w 381000"/>
              <a:gd name="connsiteY3" fmla="*/ 64007 h 3429000"/>
              <a:gd name="connsiteX4" fmla="*/ 381000 w 381000"/>
              <a:gd name="connsiteY4" fmla="*/ 3366516 h 3429000"/>
              <a:gd name="connsiteX5" fmla="*/ 316991 w 381000"/>
              <a:gd name="connsiteY5" fmla="*/ 3429000 h 3429000"/>
              <a:gd name="connsiteX6" fmla="*/ 62483 w 381000"/>
              <a:gd name="connsiteY6" fmla="*/ 3429000 h 3429000"/>
              <a:gd name="connsiteX7" fmla="*/ 0 w 381000"/>
              <a:gd name="connsiteY7" fmla="*/ 3366516 h 3429000"/>
              <a:gd name="connsiteX8" fmla="*/ 0 w 381000"/>
              <a:gd name="connsiteY8" fmla="*/ 64007 h 3429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81000" h="3429000">
                <a:moveTo>
                  <a:pt x="0" y="64007"/>
                </a:moveTo>
                <a:cubicBezTo>
                  <a:pt x="-508" y="28765"/>
                  <a:pt x="27927" y="343"/>
                  <a:pt x="62483" y="0"/>
                </a:cubicBezTo>
                <a:lnTo>
                  <a:pt x="316991" y="0"/>
                </a:lnTo>
                <a:cubicBezTo>
                  <a:pt x="352056" y="343"/>
                  <a:pt x="380491" y="28765"/>
                  <a:pt x="381000" y="64007"/>
                </a:cubicBezTo>
                <a:lnTo>
                  <a:pt x="381000" y="3366516"/>
                </a:lnTo>
                <a:cubicBezTo>
                  <a:pt x="380491" y="3400907"/>
                  <a:pt x="352056" y="3429342"/>
                  <a:pt x="316991" y="3429000"/>
                </a:cubicBezTo>
                <a:lnTo>
                  <a:pt x="62483" y="3429000"/>
                </a:lnTo>
                <a:cubicBezTo>
                  <a:pt x="27927" y="3429342"/>
                  <a:pt x="-508" y="3400907"/>
                  <a:pt x="0" y="3366516"/>
                </a:cubicBezTo>
                <a:lnTo>
                  <a:pt x="0" y="64007"/>
                </a:lnTo>
              </a:path>
            </a:pathLst>
          </a:custGeom>
          <a:solidFill>
            <a:srgbClr val="deec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34891" y="2240495"/>
            <a:ext cx="512216" cy="343407"/>
          </a:xfrm>
          <a:custGeom>
            <a:avLst/>
            <a:gdLst>
              <a:gd name="connsiteX0" fmla="*/ 4203 w 512216"/>
              <a:gd name="connsiteY0" fmla="*/ 343407 h 343407"/>
              <a:gd name="connsiteX1" fmla="*/ 512216 w 512216"/>
              <a:gd name="connsiteY1" fmla="*/ 6350 h 343407"/>
              <a:gd name="connsiteX2" fmla="*/ 508000 w 512216"/>
              <a:gd name="connsiteY2" fmla="*/ 0 h 343407"/>
              <a:gd name="connsiteX3" fmla="*/ 0 w 512216"/>
              <a:gd name="connsiteY3" fmla="*/ 337057 h 343407"/>
              <a:gd name="connsiteX4" fmla="*/ 4203 w 512216"/>
              <a:gd name="connsiteY4" fmla="*/ 343407 h 3434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2216" h="343407">
                <a:moveTo>
                  <a:pt x="4203" y="343407"/>
                </a:moveTo>
                <a:lnTo>
                  <a:pt x="512216" y="6350"/>
                </a:lnTo>
                <a:lnTo>
                  <a:pt x="508000" y="0"/>
                </a:lnTo>
                <a:lnTo>
                  <a:pt x="0" y="337057"/>
                </a:lnTo>
                <a:lnTo>
                  <a:pt x="4203" y="343407"/>
                </a:ln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35044" y="2577464"/>
            <a:ext cx="588111" cy="355269"/>
          </a:xfrm>
          <a:custGeom>
            <a:avLst/>
            <a:gdLst>
              <a:gd name="connsiteX0" fmla="*/ 3898 w 588111"/>
              <a:gd name="connsiteY0" fmla="*/ 0 h 355269"/>
              <a:gd name="connsiteX1" fmla="*/ 588111 w 588111"/>
              <a:gd name="connsiteY1" fmla="*/ 348729 h 355269"/>
              <a:gd name="connsiteX2" fmla="*/ 584200 w 588111"/>
              <a:gd name="connsiteY2" fmla="*/ 355269 h 355269"/>
              <a:gd name="connsiteX3" fmla="*/ 0 w 588111"/>
              <a:gd name="connsiteY3" fmla="*/ 6540 h 355269"/>
              <a:gd name="connsiteX4" fmla="*/ 3898 w 588111"/>
              <a:gd name="connsiteY4" fmla="*/ 0 h 3552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8111" h="355269">
                <a:moveTo>
                  <a:pt x="3898" y="0"/>
                </a:moveTo>
                <a:lnTo>
                  <a:pt x="588111" y="348729"/>
                </a:lnTo>
                <a:lnTo>
                  <a:pt x="584200" y="355269"/>
                </a:lnTo>
                <a:lnTo>
                  <a:pt x="0" y="6540"/>
                </a:lnTo>
                <a:lnTo>
                  <a:pt x="3898" y="0"/>
                </a:ln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33532" y="2579128"/>
            <a:ext cx="591121" cy="1266342"/>
          </a:xfrm>
          <a:custGeom>
            <a:avLst/>
            <a:gdLst>
              <a:gd name="connsiteX0" fmla="*/ 6921 w 591121"/>
              <a:gd name="connsiteY0" fmla="*/ 0 h 1266342"/>
              <a:gd name="connsiteX1" fmla="*/ 591121 w 591121"/>
              <a:gd name="connsiteY1" fmla="*/ 1263141 h 1266342"/>
              <a:gd name="connsiteX2" fmla="*/ 584212 w 591121"/>
              <a:gd name="connsiteY2" fmla="*/ 1266342 h 1266342"/>
              <a:gd name="connsiteX3" fmla="*/ 0 w 591121"/>
              <a:gd name="connsiteY3" fmla="*/ 3200 h 1266342"/>
              <a:gd name="connsiteX4" fmla="*/ 6921 w 591121"/>
              <a:gd name="connsiteY4" fmla="*/ 0 h 12663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1121" h="1266342">
                <a:moveTo>
                  <a:pt x="6921" y="0"/>
                </a:moveTo>
                <a:lnTo>
                  <a:pt x="591121" y="1263141"/>
                </a:lnTo>
                <a:lnTo>
                  <a:pt x="584212" y="1266342"/>
                </a:lnTo>
                <a:lnTo>
                  <a:pt x="0" y="3200"/>
                </a:lnTo>
                <a:lnTo>
                  <a:pt x="6921" y="0"/>
                </a:ln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57154" y="4482338"/>
            <a:ext cx="389572" cy="203124"/>
          </a:xfrm>
          <a:custGeom>
            <a:avLst/>
            <a:gdLst>
              <a:gd name="connsiteX0" fmla="*/ 3454 w 389572"/>
              <a:gd name="connsiteY0" fmla="*/ 0 h 203124"/>
              <a:gd name="connsiteX1" fmla="*/ 389572 w 389572"/>
              <a:gd name="connsiteY1" fmla="*/ 196329 h 203124"/>
              <a:gd name="connsiteX2" fmla="*/ 386118 w 389572"/>
              <a:gd name="connsiteY2" fmla="*/ 203123 h 203124"/>
              <a:gd name="connsiteX3" fmla="*/ 0 w 389572"/>
              <a:gd name="connsiteY3" fmla="*/ 6794 h 203124"/>
              <a:gd name="connsiteX4" fmla="*/ 3454 w 389572"/>
              <a:gd name="connsiteY4" fmla="*/ 0 h 2031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9572" h="203124">
                <a:moveTo>
                  <a:pt x="3454" y="0"/>
                </a:moveTo>
                <a:lnTo>
                  <a:pt x="389572" y="196329"/>
                </a:lnTo>
                <a:lnTo>
                  <a:pt x="386118" y="203123"/>
                </a:lnTo>
                <a:lnTo>
                  <a:pt x="0" y="6794"/>
                </a:lnTo>
                <a:lnTo>
                  <a:pt x="3454" y="0"/>
                </a:ln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5300" y="3060700"/>
            <a:ext cx="1320800" cy="952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3276600"/>
            <a:ext cx="12573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84700" y="1765300"/>
            <a:ext cx="406400" cy="346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400" y="1765300"/>
            <a:ext cx="4013200" cy="346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232900" y="1841500"/>
            <a:ext cx="406400" cy="346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686300" y="3860800"/>
            <a:ext cx="190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Jetty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86300" y="4686300"/>
            <a:ext cx="190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AMP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86300" y="2946400"/>
            <a:ext cx="190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Netty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86300" y="1930400"/>
            <a:ext cx="1905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Tomcat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92200" y="406400"/>
            <a:ext cx="2667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插件式EndPoint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65900" y="1282700"/>
            <a:ext cx="914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bfbfbf"/>
                </a:solidFill>
                <a:latin typeface="微软雅黑" pitchFamily="18" charset="0"/>
                <a:cs typeface="微软雅黑" pitchFamily="18" charset="0"/>
              </a:rPr>
              <a:t>Orchestrator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56700" y="1282700"/>
            <a:ext cx="533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bfbfbf"/>
                </a:solidFill>
                <a:latin typeface="微软雅黑" pitchFamily="18" charset="0"/>
                <a:cs typeface="微软雅黑" pitchFamily="18" charset="0"/>
              </a:rPr>
              <a:t>Activity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83100" y="1282700"/>
            <a:ext cx="660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Endpoint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09800" y="3429000"/>
            <a:ext cx="4191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bfbfbf"/>
                </a:solidFill>
                <a:latin typeface="微软雅黑" pitchFamily="18" charset="0"/>
                <a:cs typeface="微软雅黑" pitchFamily="18" charset="0"/>
              </a:rPr>
              <a:t>Client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0" y="2463800"/>
            <a:ext cx="774700" cy="201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HTTP/RPC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38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ONE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WAY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28672" y="2886455"/>
            <a:ext cx="2438399" cy="533400"/>
          </a:xfrm>
          <a:custGeom>
            <a:avLst/>
            <a:gdLst>
              <a:gd name="connsiteX0" fmla="*/ 0 w 2438399"/>
              <a:gd name="connsiteY0" fmla="*/ 134111 h 533400"/>
              <a:gd name="connsiteX1" fmla="*/ 2171699 w 2438399"/>
              <a:gd name="connsiteY1" fmla="*/ 134111 h 533400"/>
              <a:gd name="connsiteX2" fmla="*/ 2171699 w 2438399"/>
              <a:gd name="connsiteY2" fmla="*/ 0 h 533400"/>
              <a:gd name="connsiteX3" fmla="*/ 2438399 w 2438399"/>
              <a:gd name="connsiteY3" fmla="*/ 266700 h 533400"/>
              <a:gd name="connsiteX4" fmla="*/ 2171699 w 2438399"/>
              <a:gd name="connsiteY4" fmla="*/ 533400 h 533400"/>
              <a:gd name="connsiteX5" fmla="*/ 2171699 w 2438399"/>
              <a:gd name="connsiteY5" fmla="*/ 400811 h 533400"/>
              <a:gd name="connsiteX6" fmla="*/ 0 w 2438399"/>
              <a:gd name="connsiteY6" fmla="*/ 400811 h 533400"/>
              <a:gd name="connsiteX7" fmla="*/ 0 w 2438399"/>
              <a:gd name="connsiteY7" fmla="*/ 134111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438399" h="533400">
                <a:moveTo>
                  <a:pt x="0" y="134111"/>
                </a:moveTo>
                <a:lnTo>
                  <a:pt x="2171699" y="134111"/>
                </a:lnTo>
                <a:lnTo>
                  <a:pt x="2171699" y="0"/>
                </a:lnTo>
                <a:lnTo>
                  <a:pt x="2438399" y="266700"/>
                </a:lnTo>
                <a:lnTo>
                  <a:pt x="2171699" y="533400"/>
                </a:lnTo>
                <a:lnTo>
                  <a:pt x="2171699" y="400811"/>
                </a:lnTo>
                <a:lnTo>
                  <a:pt x="0" y="400811"/>
                </a:lnTo>
                <a:lnTo>
                  <a:pt x="0" y="134111"/>
                </a:lnTo>
              </a:path>
            </a:pathLst>
          </a:custGeom>
          <a:solidFill>
            <a:srgbClr val="d6dc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28672" y="3800855"/>
            <a:ext cx="2438399" cy="533400"/>
          </a:xfrm>
          <a:custGeom>
            <a:avLst/>
            <a:gdLst>
              <a:gd name="connsiteX0" fmla="*/ 2438399 w 2438399"/>
              <a:gd name="connsiteY0" fmla="*/ 400811 h 533400"/>
              <a:gd name="connsiteX1" fmla="*/ 266700 w 2438399"/>
              <a:gd name="connsiteY1" fmla="*/ 400811 h 533400"/>
              <a:gd name="connsiteX2" fmla="*/ 266700 w 2438399"/>
              <a:gd name="connsiteY2" fmla="*/ 533400 h 533400"/>
              <a:gd name="connsiteX3" fmla="*/ 0 w 2438399"/>
              <a:gd name="connsiteY3" fmla="*/ 266700 h 533400"/>
              <a:gd name="connsiteX4" fmla="*/ 266700 w 2438399"/>
              <a:gd name="connsiteY4" fmla="*/ 0 h 533400"/>
              <a:gd name="connsiteX5" fmla="*/ 266700 w 2438399"/>
              <a:gd name="connsiteY5" fmla="*/ 134111 h 533400"/>
              <a:gd name="connsiteX6" fmla="*/ 2438399 w 2438399"/>
              <a:gd name="connsiteY6" fmla="*/ 134111 h 533400"/>
              <a:gd name="connsiteX7" fmla="*/ 2438399 w 2438399"/>
              <a:gd name="connsiteY7" fmla="*/ 400811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438399" h="533400">
                <a:moveTo>
                  <a:pt x="2438399" y="400811"/>
                </a:moveTo>
                <a:lnTo>
                  <a:pt x="266700" y="400811"/>
                </a:lnTo>
                <a:lnTo>
                  <a:pt x="266700" y="533400"/>
                </a:lnTo>
                <a:lnTo>
                  <a:pt x="0" y="266700"/>
                </a:lnTo>
                <a:lnTo>
                  <a:pt x="266700" y="0"/>
                </a:lnTo>
                <a:lnTo>
                  <a:pt x="266700" y="134111"/>
                </a:lnTo>
                <a:lnTo>
                  <a:pt x="2438399" y="134111"/>
                </a:lnTo>
                <a:lnTo>
                  <a:pt x="2438399" y="400811"/>
                </a:lnTo>
              </a:path>
            </a:pathLst>
          </a:custGeom>
          <a:solidFill>
            <a:srgbClr val="d6dc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29271" y="2886455"/>
            <a:ext cx="2286000" cy="533400"/>
          </a:xfrm>
          <a:custGeom>
            <a:avLst/>
            <a:gdLst>
              <a:gd name="connsiteX0" fmla="*/ 0 w 2286000"/>
              <a:gd name="connsiteY0" fmla="*/ 134111 h 533400"/>
              <a:gd name="connsiteX1" fmla="*/ 2019300 w 2286000"/>
              <a:gd name="connsiteY1" fmla="*/ 134111 h 533400"/>
              <a:gd name="connsiteX2" fmla="*/ 2019300 w 2286000"/>
              <a:gd name="connsiteY2" fmla="*/ 0 h 533400"/>
              <a:gd name="connsiteX3" fmla="*/ 2286000 w 2286000"/>
              <a:gd name="connsiteY3" fmla="*/ 266700 h 533400"/>
              <a:gd name="connsiteX4" fmla="*/ 2019300 w 2286000"/>
              <a:gd name="connsiteY4" fmla="*/ 533400 h 533400"/>
              <a:gd name="connsiteX5" fmla="*/ 2019300 w 2286000"/>
              <a:gd name="connsiteY5" fmla="*/ 400811 h 533400"/>
              <a:gd name="connsiteX6" fmla="*/ 0 w 2286000"/>
              <a:gd name="connsiteY6" fmla="*/ 400811 h 533400"/>
              <a:gd name="connsiteX7" fmla="*/ 0 w 2286000"/>
              <a:gd name="connsiteY7" fmla="*/ 134111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286000" h="533400">
                <a:moveTo>
                  <a:pt x="0" y="134111"/>
                </a:moveTo>
                <a:lnTo>
                  <a:pt x="2019300" y="134111"/>
                </a:lnTo>
                <a:lnTo>
                  <a:pt x="2019300" y="0"/>
                </a:lnTo>
                <a:lnTo>
                  <a:pt x="2286000" y="266700"/>
                </a:lnTo>
                <a:lnTo>
                  <a:pt x="2019300" y="533400"/>
                </a:lnTo>
                <a:lnTo>
                  <a:pt x="2019300" y="400811"/>
                </a:lnTo>
                <a:lnTo>
                  <a:pt x="0" y="400811"/>
                </a:lnTo>
                <a:lnTo>
                  <a:pt x="0" y="134111"/>
                </a:lnTo>
              </a:path>
            </a:pathLst>
          </a:custGeom>
          <a:solidFill>
            <a:srgbClr val="d6dc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53071" y="3800855"/>
            <a:ext cx="2286000" cy="533400"/>
          </a:xfrm>
          <a:custGeom>
            <a:avLst/>
            <a:gdLst>
              <a:gd name="connsiteX0" fmla="*/ 2286000 w 2286000"/>
              <a:gd name="connsiteY0" fmla="*/ 400811 h 533400"/>
              <a:gd name="connsiteX1" fmla="*/ 266700 w 2286000"/>
              <a:gd name="connsiteY1" fmla="*/ 400811 h 533400"/>
              <a:gd name="connsiteX2" fmla="*/ 266700 w 2286000"/>
              <a:gd name="connsiteY2" fmla="*/ 533400 h 533400"/>
              <a:gd name="connsiteX3" fmla="*/ 0 w 2286000"/>
              <a:gd name="connsiteY3" fmla="*/ 266700 h 533400"/>
              <a:gd name="connsiteX4" fmla="*/ 266700 w 2286000"/>
              <a:gd name="connsiteY4" fmla="*/ 0 h 533400"/>
              <a:gd name="connsiteX5" fmla="*/ 266700 w 2286000"/>
              <a:gd name="connsiteY5" fmla="*/ 134111 h 533400"/>
              <a:gd name="connsiteX6" fmla="*/ 2286000 w 2286000"/>
              <a:gd name="connsiteY6" fmla="*/ 134111 h 533400"/>
              <a:gd name="connsiteX7" fmla="*/ 2286000 w 2286000"/>
              <a:gd name="connsiteY7" fmla="*/ 400811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286000" h="533400">
                <a:moveTo>
                  <a:pt x="2286000" y="400811"/>
                </a:moveTo>
                <a:lnTo>
                  <a:pt x="266700" y="400811"/>
                </a:lnTo>
                <a:lnTo>
                  <a:pt x="266700" y="533400"/>
                </a:lnTo>
                <a:lnTo>
                  <a:pt x="0" y="266700"/>
                </a:lnTo>
                <a:lnTo>
                  <a:pt x="266700" y="0"/>
                </a:lnTo>
                <a:lnTo>
                  <a:pt x="266700" y="134111"/>
                </a:lnTo>
                <a:lnTo>
                  <a:pt x="2286000" y="134111"/>
                </a:lnTo>
                <a:lnTo>
                  <a:pt x="2286000" y="400811"/>
                </a:lnTo>
              </a:path>
            </a:pathLst>
          </a:custGeom>
          <a:solidFill>
            <a:srgbClr val="d6dc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7200" y="1765300"/>
            <a:ext cx="571500" cy="3594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11400" y="1765300"/>
            <a:ext cx="2476500" cy="3594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67300" y="1536700"/>
            <a:ext cx="1117600" cy="4051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38900" y="1765300"/>
            <a:ext cx="571500" cy="3594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35800" y="1765300"/>
            <a:ext cx="2946400" cy="3594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657600" y="3251200"/>
            <a:ext cx="1905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4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Transport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86400" y="3048000"/>
            <a:ext cx="1905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7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INTERNET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48600" y="3251200"/>
            <a:ext cx="1905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4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Transport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0" y="3302000"/>
            <a:ext cx="190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Protocol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458200" y="3302000"/>
            <a:ext cx="190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Protocol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92200" y="406400"/>
            <a:ext cx="2971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Orchestrator重用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86100" y="1320800"/>
            <a:ext cx="9144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Orchestrator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Handlers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10500" y="1397000"/>
            <a:ext cx="9144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889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Orchestrator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Handlers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13500" y="1397000"/>
            <a:ext cx="660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Endpoint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72155" y="1958339"/>
            <a:ext cx="1676400" cy="3429000"/>
          </a:xfrm>
          <a:custGeom>
            <a:avLst/>
            <a:gdLst>
              <a:gd name="connsiteX0" fmla="*/ 0 w 1676400"/>
              <a:gd name="connsiteY0" fmla="*/ 278892 h 3429000"/>
              <a:gd name="connsiteX1" fmla="*/ 280416 w 1676400"/>
              <a:gd name="connsiteY1" fmla="*/ 0 h 3429000"/>
              <a:gd name="connsiteX2" fmla="*/ 1397508 w 1676400"/>
              <a:gd name="connsiteY2" fmla="*/ 0 h 3429000"/>
              <a:gd name="connsiteX3" fmla="*/ 1676400 w 1676400"/>
              <a:gd name="connsiteY3" fmla="*/ 278892 h 3429000"/>
              <a:gd name="connsiteX4" fmla="*/ 1676400 w 1676400"/>
              <a:gd name="connsiteY4" fmla="*/ 3148583 h 3429000"/>
              <a:gd name="connsiteX5" fmla="*/ 1397508 w 1676400"/>
              <a:gd name="connsiteY5" fmla="*/ 3429000 h 3429000"/>
              <a:gd name="connsiteX6" fmla="*/ 280416 w 1676400"/>
              <a:gd name="connsiteY6" fmla="*/ 3429000 h 3429000"/>
              <a:gd name="connsiteX7" fmla="*/ 0 w 1676400"/>
              <a:gd name="connsiteY7" fmla="*/ 3148583 h 3429000"/>
              <a:gd name="connsiteX8" fmla="*/ 0 w 1676400"/>
              <a:gd name="connsiteY8" fmla="*/ 278892 h 3429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76400" h="3429000">
                <a:moveTo>
                  <a:pt x="0" y="278892"/>
                </a:moveTo>
                <a:cubicBezTo>
                  <a:pt x="419" y="124472"/>
                  <a:pt x="125514" y="-622"/>
                  <a:pt x="280416" y="0"/>
                </a:cubicBezTo>
                <a:lnTo>
                  <a:pt x="1397508" y="0"/>
                </a:lnTo>
                <a:cubicBezTo>
                  <a:pt x="1551724" y="-622"/>
                  <a:pt x="1676818" y="124472"/>
                  <a:pt x="1676400" y="278892"/>
                </a:cubicBezTo>
                <a:lnTo>
                  <a:pt x="1676400" y="3148583"/>
                </a:lnTo>
                <a:cubicBezTo>
                  <a:pt x="1676818" y="3303282"/>
                  <a:pt x="1551724" y="3428377"/>
                  <a:pt x="1397508" y="3429000"/>
                </a:cubicBezTo>
                <a:lnTo>
                  <a:pt x="280416" y="3429000"/>
                </a:lnTo>
                <a:cubicBezTo>
                  <a:pt x="125514" y="3428377"/>
                  <a:pt x="419" y="3303282"/>
                  <a:pt x="0" y="3148583"/>
                </a:cubicBezTo>
                <a:lnTo>
                  <a:pt x="0" y="278892"/>
                </a:lnTo>
              </a:path>
            </a:pathLst>
          </a:custGeom>
          <a:solidFill>
            <a:srgbClr val="deec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67355" y="3025139"/>
            <a:ext cx="3962400" cy="533400"/>
          </a:xfrm>
          <a:custGeom>
            <a:avLst/>
            <a:gdLst>
              <a:gd name="connsiteX0" fmla="*/ 0 w 3962400"/>
              <a:gd name="connsiteY0" fmla="*/ 132588 h 533400"/>
              <a:gd name="connsiteX1" fmla="*/ 3695700 w 3962400"/>
              <a:gd name="connsiteY1" fmla="*/ 132588 h 533400"/>
              <a:gd name="connsiteX2" fmla="*/ 3695700 w 3962400"/>
              <a:gd name="connsiteY2" fmla="*/ 0 h 533400"/>
              <a:gd name="connsiteX3" fmla="*/ 3962400 w 3962400"/>
              <a:gd name="connsiteY3" fmla="*/ 266700 h 533400"/>
              <a:gd name="connsiteX4" fmla="*/ 3695700 w 3962400"/>
              <a:gd name="connsiteY4" fmla="*/ 533400 h 533400"/>
              <a:gd name="connsiteX5" fmla="*/ 3695700 w 3962400"/>
              <a:gd name="connsiteY5" fmla="*/ 399288 h 533400"/>
              <a:gd name="connsiteX6" fmla="*/ 0 w 3962400"/>
              <a:gd name="connsiteY6" fmla="*/ 399288 h 533400"/>
              <a:gd name="connsiteX7" fmla="*/ 0 w 3962400"/>
              <a:gd name="connsiteY7" fmla="*/ 132588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62400" h="533400">
                <a:moveTo>
                  <a:pt x="0" y="132588"/>
                </a:moveTo>
                <a:lnTo>
                  <a:pt x="3695700" y="132588"/>
                </a:lnTo>
                <a:lnTo>
                  <a:pt x="3695700" y="0"/>
                </a:lnTo>
                <a:lnTo>
                  <a:pt x="3962400" y="266700"/>
                </a:lnTo>
                <a:lnTo>
                  <a:pt x="3695700" y="533400"/>
                </a:lnTo>
                <a:lnTo>
                  <a:pt x="3695700" y="399288"/>
                </a:lnTo>
                <a:lnTo>
                  <a:pt x="0" y="399288"/>
                </a:lnTo>
                <a:lnTo>
                  <a:pt x="0" y="132588"/>
                </a:lnTo>
              </a:path>
            </a:pathLst>
          </a:custGeom>
          <a:solidFill>
            <a:srgbClr val="d6dc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67355" y="3939540"/>
            <a:ext cx="3962400" cy="533400"/>
          </a:xfrm>
          <a:custGeom>
            <a:avLst/>
            <a:gdLst>
              <a:gd name="connsiteX0" fmla="*/ 3962400 w 3962400"/>
              <a:gd name="connsiteY0" fmla="*/ 399288 h 533400"/>
              <a:gd name="connsiteX1" fmla="*/ 266700 w 3962400"/>
              <a:gd name="connsiteY1" fmla="*/ 399288 h 533400"/>
              <a:gd name="connsiteX2" fmla="*/ 266700 w 3962400"/>
              <a:gd name="connsiteY2" fmla="*/ 533400 h 533400"/>
              <a:gd name="connsiteX3" fmla="*/ 0 w 3962400"/>
              <a:gd name="connsiteY3" fmla="*/ 266700 h 533400"/>
              <a:gd name="connsiteX4" fmla="*/ 266700 w 3962400"/>
              <a:gd name="connsiteY4" fmla="*/ 0 h 533400"/>
              <a:gd name="connsiteX5" fmla="*/ 266700 w 3962400"/>
              <a:gd name="connsiteY5" fmla="*/ 132588 h 533400"/>
              <a:gd name="connsiteX6" fmla="*/ 3962400 w 3962400"/>
              <a:gd name="connsiteY6" fmla="*/ 132588 h 533400"/>
              <a:gd name="connsiteX7" fmla="*/ 3962400 w 3962400"/>
              <a:gd name="connsiteY7" fmla="*/ 399288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962400" h="533400">
                <a:moveTo>
                  <a:pt x="3962400" y="399288"/>
                </a:moveTo>
                <a:lnTo>
                  <a:pt x="266700" y="399288"/>
                </a:lnTo>
                <a:lnTo>
                  <a:pt x="266700" y="533400"/>
                </a:lnTo>
                <a:lnTo>
                  <a:pt x="0" y="266700"/>
                </a:lnTo>
                <a:lnTo>
                  <a:pt x="266700" y="0"/>
                </a:lnTo>
                <a:lnTo>
                  <a:pt x="266700" y="132588"/>
                </a:lnTo>
                <a:lnTo>
                  <a:pt x="3962400" y="132588"/>
                </a:lnTo>
                <a:lnTo>
                  <a:pt x="3962400" y="399288"/>
                </a:lnTo>
              </a:path>
            </a:pathLst>
          </a:custGeom>
          <a:solidFill>
            <a:srgbClr val="d6dc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33955" y="1958339"/>
            <a:ext cx="381000" cy="3429000"/>
          </a:xfrm>
          <a:custGeom>
            <a:avLst/>
            <a:gdLst>
              <a:gd name="connsiteX0" fmla="*/ 0 w 381000"/>
              <a:gd name="connsiteY0" fmla="*/ 62483 h 3429000"/>
              <a:gd name="connsiteX1" fmla="*/ 64008 w 381000"/>
              <a:gd name="connsiteY1" fmla="*/ 0 h 3429000"/>
              <a:gd name="connsiteX2" fmla="*/ 318516 w 381000"/>
              <a:gd name="connsiteY2" fmla="*/ 0 h 3429000"/>
              <a:gd name="connsiteX3" fmla="*/ 381000 w 381000"/>
              <a:gd name="connsiteY3" fmla="*/ 62483 h 3429000"/>
              <a:gd name="connsiteX4" fmla="*/ 381000 w 381000"/>
              <a:gd name="connsiteY4" fmla="*/ 3364992 h 3429000"/>
              <a:gd name="connsiteX5" fmla="*/ 318516 w 381000"/>
              <a:gd name="connsiteY5" fmla="*/ 3429000 h 3429000"/>
              <a:gd name="connsiteX6" fmla="*/ 64008 w 381000"/>
              <a:gd name="connsiteY6" fmla="*/ 3429000 h 3429000"/>
              <a:gd name="connsiteX7" fmla="*/ 0 w 381000"/>
              <a:gd name="connsiteY7" fmla="*/ 3364992 h 3429000"/>
              <a:gd name="connsiteX8" fmla="*/ 0 w 381000"/>
              <a:gd name="connsiteY8" fmla="*/ 62483 h 3429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81000" h="3429000">
                <a:moveTo>
                  <a:pt x="0" y="62483"/>
                </a:moveTo>
                <a:cubicBezTo>
                  <a:pt x="419" y="27800"/>
                  <a:pt x="28841" y="-622"/>
                  <a:pt x="64008" y="0"/>
                </a:cubicBezTo>
                <a:lnTo>
                  <a:pt x="318516" y="0"/>
                </a:lnTo>
                <a:cubicBezTo>
                  <a:pt x="352983" y="-622"/>
                  <a:pt x="381419" y="27800"/>
                  <a:pt x="381000" y="62483"/>
                </a:cubicBezTo>
                <a:lnTo>
                  <a:pt x="381000" y="3364992"/>
                </a:lnTo>
                <a:cubicBezTo>
                  <a:pt x="381419" y="3399942"/>
                  <a:pt x="352983" y="3428377"/>
                  <a:pt x="318516" y="3429000"/>
                </a:cubicBezTo>
                <a:lnTo>
                  <a:pt x="64008" y="3429000"/>
                </a:lnTo>
                <a:cubicBezTo>
                  <a:pt x="28841" y="3428377"/>
                  <a:pt x="419" y="3399942"/>
                  <a:pt x="0" y="3364992"/>
                </a:cubicBezTo>
                <a:lnTo>
                  <a:pt x="0" y="62483"/>
                </a:lnTo>
              </a:path>
            </a:pathLst>
          </a:custGeom>
          <a:solidFill>
            <a:srgbClr val="deec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72756" y="1958339"/>
            <a:ext cx="1676400" cy="3429000"/>
          </a:xfrm>
          <a:custGeom>
            <a:avLst/>
            <a:gdLst>
              <a:gd name="connsiteX0" fmla="*/ 0 w 1676400"/>
              <a:gd name="connsiteY0" fmla="*/ 278892 h 3429000"/>
              <a:gd name="connsiteX1" fmla="*/ 280415 w 1676400"/>
              <a:gd name="connsiteY1" fmla="*/ 0 h 3429000"/>
              <a:gd name="connsiteX2" fmla="*/ 1397507 w 1676400"/>
              <a:gd name="connsiteY2" fmla="*/ 0 h 3429000"/>
              <a:gd name="connsiteX3" fmla="*/ 1676400 w 1676400"/>
              <a:gd name="connsiteY3" fmla="*/ 278892 h 3429000"/>
              <a:gd name="connsiteX4" fmla="*/ 1676400 w 1676400"/>
              <a:gd name="connsiteY4" fmla="*/ 3148583 h 3429000"/>
              <a:gd name="connsiteX5" fmla="*/ 1397507 w 1676400"/>
              <a:gd name="connsiteY5" fmla="*/ 3429000 h 3429000"/>
              <a:gd name="connsiteX6" fmla="*/ 280415 w 1676400"/>
              <a:gd name="connsiteY6" fmla="*/ 3429000 h 3429000"/>
              <a:gd name="connsiteX7" fmla="*/ 0 w 1676400"/>
              <a:gd name="connsiteY7" fmla="*/ 3148583 h 3429000"/>
              <a:gd name="connsiteX8" fmla="*/ 0 w 1676400"/>
              <a:gd name="connsiteY8" fmla="*/ 278892 h 3429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76400" h="3429000">
                <a:moveTo>
                  <a:pt x="0" y="278892"/>
                </a:moveTo>
                <a:cubicBezTo>
                  <a:pt x="418" y="124472"/>
                  <a:pt x="125514" y="-622"/>
                  <a:pt x="280415" y="0"/>
                </a:cubicBezTo>
                <a:lnTo>
                  <a:pt x="1397507" y="0"/>
                </a:lnTo>
                <a:cubicBezTo>
                  <a:pt x="1551723" y="-622"/>
                  <a:pt x="1676818" y="124472"/>
                  <a:pt x="1676400" y="278892"/>
                </a:cubicBezTo>
                <a:lnTo>
                  <a:pt x="1676400" y="3148583"/>
                </a:lnTo>
                <a:cubicBezTo>
                  <a:pt x="1676818" y="3303282"/>
                  <a:pt x="1551723" y="3428377"/>
                  <a:pt x="1397507" y="3429000"/>
                </a:cubicBezTo>
                <a:lnTo>
                  <a:pt x="280415" y="3429000"/>
                </a:lnTo>
                <a:cubicBezTo>
                  <a:pt x="125514" y="3428377"/>
                  <a:pt x="418" y="3303282"/>
                  <a:pt x="0" y="3148583"/>
                </a:cubicBezTo>
                <a:lnTo>
                  <a:pt x="0" y="278892"/>
                </a:lnTo>
              </a:path>
            </a:pathLst>
          </a:custGeom>
          <a:solidFill>
            <a:srgbClr val="deec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67956" y="3025139"/>
            <a:ext cx="2286000" cy="533400"/>
          </a:xfrm>
          <a:custGeom>
            <a:avLst/>
            <a:gdLst>
              <a:gd name="connsiteX0" fmla="*/ 0 w 2286000"/>
              <a:gd name="connsiteY0" fmla="*/ 132588 h 533400"/>
              <a:gd name="connsiteX1" fmla="*/ 2019300 w 2286000"/>
              <a:gd name="connsiteY1" fmla="*/ 132588 h 533400"/>
              <a:gd name="connsiteX2" fmla="*/ 2019300 w 2286000"/>
              <a:gd name="connsiteY2" fmla="*/ 0 h 533400"/>
              <a:gd name="connsiteX3" fmla="*/ 2286000 w 2286000"/>
              <a:gd name="connsiteY3" fmla="*/ 266700 h 533400"/>
              <a:gd name="connsiteX4" fmla="*/ 2019300 w 2286000"/>
              <a:gd name="connsiteY4" fmla="*/ 533400 h 533400"/>
              <a:gd name="connsiteX5" fmla="*/ 2019300 w 2286000"/>
              <a:gd name="connsiteY5" fmla="*/ 399288 h 533400"/>
              <a:gd name="connsiteX6" fmla="*/ 0 w 2286000"/>
              <a:gd name="connsiteY6" fmla="*/ 399288 h 533400"/>
              <a:gd name="connsiteX7" fmla="*/ 0 w 2286000"/>
              <a:gd name="connsiteY7" fmla="*/ 132588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286000" h="533400">
                <a:moveTo>
                  <a:pt x="0" y="132588"/>
                </a:moveTo>
                <a:lnTo>
                  <a:pt x="2019300" y="132588"/>
                </a:lnTo>
                <a:lnTo>
                  <a:pt x="2019300" y="0"/>
                </a:lnTo>
                <a:lnTo>
                  <a:pt x="2286000" y="266700"/>
                </a:lnTo>
                <a:lnTo>
                  <a:pt x="2019300" y="533400"/>
                </a:lnTo>
                <a:lnTo>
                  <a:pt x="2019300" y="399288"/>
                </a:lnTo>
                <a:lnTo>
                  <a:pt x="0" y="399288"/>
                </a:lnTo>
                <a:lnTo>
                  <a:pt x="0" y="132588"/>
                </a:lnTo>
              </a:path>
            </a:pathLst>
          </a:custGeom>
          <a:solidFill>
            <a:srgbClr val="d6dc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1756" y="3939540"/>
            <a:ext cx="2286000" cy="533400"/>
          </a:xfrm>
          <a:custGeom>
            <a:avLst/>
            <a:gdLst>
              <a:gd name="connsiteX0" fmla="*/ 2286000 w 2286000"/>
              <a:gd name="connsiteY0" fmla="*/ 399288 h 533400"/>
              <a:gd name="connsiteX1" fmla="*/ 266700 w 2286000"/>
              <a:gd name="connsiteY1" fmla="*/ 399288 h 533400"/>
              <a:gd name="connsiteX2" fmla="*/ 266700 w 2286000"/>
              <a:gd name="connsiteY2" fmla="*/ 533400 h 533400"/>
              <a:gd name="connsiteX3" fmla="*/ 0 w 2286000"/>
              <a:gd name="connsiteY3" fmla="*/ 266700 h 533400"/>
              <a:gd name="connsiteX4" fmla="*/ 266700 w 2286000"/>
              <a:gd name="connsiteY4" fmla="*/ 0 h 533400"/>
              <a:gd name="connsiteX5" fmla="*/ 266700 w 2286000"/>
              <a:gd name="connsiteY5" fmla="*/ 132588 h 533400"/>
              <a:gd name="connsiteX6" fmla="*/ 2286000 w 2286000"/>
              <a:gd name="connsiteY6" fmla="*/ 132588 h 533400"/>
              <a:gd name="connsiteX7" fmla="*/ 2286000 w 2286000"/>
              <a:gd name="connsiteY7" fmla="*/ 399288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286000" h="533400">
                <a:moveTo>
                  <a:pt x="2286000" y="399288"/>
                </a:moveTo>
                <a:lnTo>
                  <a:pt x="266700" y="399288"/>
                </a:lnTo>
                <a:lnTo>
                  <a:pt x="266700" y="533400"/>
                </a:lnTo>
                <a:lnTo>
                  <a:pt x="0" y="266700"/>
                </a:lnTo>
                <a:lnTo>
                  <a:pt x="266700" y="0"/>
                </a:lnTo>
                <a:lnTo>
                  <a:pt x="266700" y="132588"/>
                </a:lnTo>
                <a:lnTo>
                  <a:pt x="2286000" y="132588"/>
                </a:lnTo>
                <a:lnTo>
                  <a:pt x="2286000" y="399288"/>
                </a:lnTo>
              </a:path>
            </a:pathLst>
          </a:custGeom>
          <a:solidFill>
            <a:srgbClr val="d6dc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58356" y="1958339"/>
            <a:ext cx="381000" cy="3429000"/>
          </a:xfrm>
          <a:custGeom>
            <a:avLst/>
            <a:gdLst>
              <a:gd name="connsiteX0" fmla="*/ 0 w 381000"/>
              <a:gd name="connsiteY0" fmla="*/ 62483 h 3429000"/>
              <a:gd name="connsiteX1" fmla="*/ 64007 w 381000"/>
              <a:gd name="connsiteY1" fmla="*/ 0 h 3429000"/>
              <a:gd name="connsiteX2" fmla="*/ 318515 w 381000"/>
              <a:gd name="connsiteY2" fmla="*/ 0 h 3429000"/>
              <a:gd name="connsiteX3" fmla="*/ 381000 w 381000"/>
              <a:gd name="connsiteY3" fmla="*/ 62483 h 3429000"/>
              <a:gd name="connsiteX4" fmla="*/ 381000 w 381000"/>
              <a:gd name="connsiteY4" fmla="*/ 3364992 h 3429000"/>
              <a:gd name="connsiteX5" fmla="*/ 318515 w 381000"/>
              <a:gd name="connsiteY5" fmla="*/ 3429000 h 3429000"/>
              <a:gd name="connsiteX6" fmla="*/ 64007 w 381000"/>
              <a:gd name="connsiteY6" fmla="*/ 3429000 h 3429000"/>
              <a:gd name="connsiteX7" fmla="*/ 0 w 381000"/>
              <a:gd name="connsiteY7" fmla="*/ 3364992 h 3429000"/>
              <a:gd name="connsiteX8" fmla="*/ 0 w 381000"/>
              <a:gd name="connsiteY8" fmla="*/ 62483 h 3429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81000" h="3429000">
                <a:moveTo>
                  <a:pt x="0" y="62483"/>
                </a:moveTo>
                <a:cubicBezTo>
                  <a:pt x="418" y="27800"/>
                  <a:pt x="28841" y="-622"/>
                  <a:pt x="64007" y="0"/>
                </a:cubicBezTo>
                <a:lnTo>
                  <a:pt x="318515" y="0"/>
                </a:lnTo>
                <a:cubicBezTo>
                  <a:pt x="352983" y="-622"/>
                  <a:pt x="381418" y="27800"/>
                  <a:pt x="381000" y="62483"/>
                </a:cubicBezTo>
                <a:lnTo>
                  <a:pt x="381000" y="3364992"/>
                </a:lnTo>
                <a:cubicBezTo>
                  <a:pt x="381418" y="3399942"/>
                  <a:pt x="352983" y="3428377"/>
                  <a:pt x="318515" y="3429000"/>
                </a:cubicBezTo>
                <a:lnTo>
                  <a:pt x="64007" y="3429000"/>
                </a:lnTo>
                <a:cubicBezTo>
                  <a:pt x="28841" y="3428377"/>
                  <a:pt x="418" y="3399942"/>
                  <a:pt x="0" y="3364992"/>
                </a:cubicBezTo>
                <a:lnTo>
                  <a:pt x="0" y="62483"/>
                </a:lnTo>
              </a:path>
            </a:pathLst>
          </a:custGeom>
          <a:solidFill>
            <a:srgbClr val="deec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30156" y="1958339"/>
            <a:ext cx="381000" cy="3429000"/>
          </a:xfrm>
          <a:custGeom>
            <a:avLst/>
            <a:gdLst>
              <a:gd name="connsiteX0" fmla="*/ 0 w 381000"/>
              <a:gd name="connsiteY0" fmla="*/ 62483 h 3429000"/>
              <a:gd name="connsiteX1" fmla="*/ 64007 w 381000"/>
              <a:gd name="connsiteY1" fmla="*/ 0 h 3429000"/>
              <a:gd name="connsiteX2" fmla="*/ 318515 w 381000"/>
              <a:gd name="connsiteY2" fmla="*/ 0 h 3429000"/>
              <a:gd name="connsiteX3" fmla="*/ 381000 w 381000"/>
              <a:gd name="connsiteY3" fmla="*/ 62483 h 3429000"/>
              <a:gd name="connsiteX4" fmla="*/ 381000 w 381000"/>
              <a:gd name="connsiteY4" fmla="*/ 3364992 h 3429000"/>
              <a:gd name="connsiteX5" fmla="*/ 318515 w 381000"/>
              <a:gd name="connsiteY5" fmla="*/ 3429000 h 3429000"/>
              <a:gd name="connsiteX6" fmla="*/ 64007 w 381000"/>
              <a:gd name="connsiteY6" fmla="*/ 3429000 h 3429000"/>
              <a:gd name="connsiteX7" fmla="*/ 0 w 381000"/>
              <a:gd name="connsiteY7" fmla="*/ 3364992 h 3429000"/>
              <a:gd name="connsiteX8" fmla="*/ 0 w 381000"/>
              <a:gd name="connsiteY8" fmla="*/ 62483 h 3429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81000" h="3429000">
                <a:moveTo>
                  <a:pt x="0" y="62483"/>
                </a:moveTo>
                <a:cubicBezTo>
                  <a:pt x="418" y="27800"/>
                  <a:pt x="28841" y="-622"/>
                  <a:pt x="64007" y="0"/>
                </a:cubicBezTo>
                <a:lnTo>
                  <a:pt x="318515" y="0"/>
                </a:lnTo>
                <a:cubicBezTo>
                  <a:pt x="352983" y="-622"/>
                  <a:pt x="381418" y="27800"/>
                  <a:pt x="381000" y="62483"/>
                </a:cubicBezTo>
                <a:lnTo>
                  <a:pt x="381000" y="3364992"/>
                </a:lnTo>
                <a:cubicBezTo>
                  <a:pt x="381418" y="3399942"/>
                  <a:pt x="352983" y="3428377"/>
                  <a:pt x="318515" y="3429000"/>
                </a:cubicBezTo>
                <a:lnTo>
                  <a:pt x="64007" y="3429000"/>
                </a:lnTo>
                <a:cubicBezTo>
                  <a:pt x="28841" y="3428377"/>
                  <a:pt x="418" y="3399942"/>
                  <a:pt x="0" y="3364992"/>
                </a:cubicBezTo>
                <a:lnTo>
                  <a:pt x="0" y="62483"/>
                </a:lnTo>
              </a:path>
            </a:pathLst>
          </a:custGeom>
          <a:solidFill>
            <a:srgbClr val="deec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7700" y="1943100"/>
            <a:ext cx="419100" cy="346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51100" y="1943100"/>
            <a:ext cx="4000500" cy="346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42100" y="1943100"/>
            <a:ext cx="419100" cy="346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75500" y="1943100"/>
            <a:ext cx="2400300" cy="346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613900" y="1943100"/>
            <a:ext cx="419100" cy="346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797300" y="3175000"/>
            <a:ext cx="1905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Mock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Transport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88300" y="3390900"/>
            <a:ext cx="1905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4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Transport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87700" y="3441700"/>
            <a:ext cx="190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Protocol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97900" y="3441700"/>
            <a:ext cx="190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Protocol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92200" y="406400"/>
            <a:ext cx="140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集成测试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62300" y="2070100"/>
            <a:ext cx="6477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Handlers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25800" y="1460500"/>
            <a:ext cx="914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Orchestrator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03400" y="1358900"/>
            <a:ext cx="635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Client</a:t>
            </a:r>
          </a:p>
          <a:p>
            <a:pPr>
              <a:lnSpc>
                <a:spcPts val="1400"/>
              </a:lnSpc>
              <a:tabLst>
                <a:tab pos="1016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Interface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86700" y="2070100"/>
            <a:ext cx="6477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Handlers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50200" y="1536700"/>
            <a:ext cx="914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Orchestrator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15100" y="1371600"/>
            <a:ext cx="6604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Mock</a:t>
            </a:r>
          </a:p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Endpoint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588500" y="1536700"/>
            <a:ext cx="533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Activity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2400" y="1181100"/>
            <a:ext cx="3873500" cy="4546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2476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服务处理责任链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48300" y="1257300"/>
            <a:ext cx="800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Throttling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83100" y="1714500"/>
            <a:ext cx="27432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Authentication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Authorization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80000" y="2171700"/>
            <a:ext cx="1536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Load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Management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73700" y="2628900"/>
            <a:ext cx="749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Metering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24500" y="3086100"/>
            <a:ext cx="635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Caching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0" y="3543300"/>
            <a:ext cx="2044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Protocols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/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Wire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Formats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94300" y="4000500"/>
            <a:ext cx="1308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Input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Validation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57800" y="5181600"/>
            <a:ext cx="1168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Business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Logic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2476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编写并配置服务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17700" y="977900"/>
            <a:ext cx="7378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&lt;bean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id="ochestrator"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class="cn.rongcapital.msp.service.helper.OchestratorHelper"&gt;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32100" y="1193800"/>
            <a:ext cx="1511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&lt;constructor-arg&gt;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46500" y="1409700"/>
            <a:ext cx="2311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&lt;ref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bean="handlerChain"/&gt;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32100" y="1612900"/>
            <a:ext cx="1600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&lt;/constructor-arg&gt;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17700" y="1828800"/>
            <a:ext cx="622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&lt;/bean&gt;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17700" y="2044700"/>
            <a:ext cx="6934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&lt;bean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id="handlerChain"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class="cn.rongcapital.msp.service.helper.ChainHelper"&gt;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32100" y="2260600"/>
            <a:ext cx="1066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&lt;properties&gt;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46500" y="2476500"/>
            <a:ext cx="533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&lt;list&gt;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60900" y="2679700"/>
            <a:ext cx="53340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&lt;bean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class="cn.rongcapital.msp.service.HttpHandler"/&gt;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&lt;bean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class="cn.rongcapital.msp.service.PintHandler"/&gt;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&lt;bean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class="cn.rongcapital.msp.service.ThrottlingHandler"/&gt;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46500" y="3327400"/>
            <a:ext cx="622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&lt;/list&gt;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32100" y="3543300"/>
            <a:ext cx="1155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&lt;/properties&gt;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17700" y="3746500"/>
            <a:ext cx="622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&lt;/bean&gt;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17700" y="3962400"/>
            <a:ext cx="6667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&lt;bean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id="server"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class="cn.rongcapital.msp.service.server.UndertowServer"&gt;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32100" y="4178300"/>
            <a:ext cx="1511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&lt;constructor-arg&gt;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46500" y="4394200"/>
            <a:ext cx="57150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9144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&lt;bean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class="cn.rongcapital.msp.service.EndpoingConfig"&gt;</a:t>
            </a:r>
          </a:p>
          <a:p>
            <a:pPr>
              <a:lnSpc>
                <a:spcPts val="1600"/>
              </a:lnSpc>
              <a:tabLst>
                <a:tab pos="9144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&lt;property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name="metricsFactory"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ref="metricsFactory"/&gt;</a:t>
            </a:r>
          </a:p>
          <a:p>
            <a:pPr>
              <a:lnSpc>
                <a:spcPts val="1600"/>
              </a:lnSpc>
              <a:tabLst>
                <a:tab pos="9144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&lt;property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name="ochestrator"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ref="ochestrator"/&gt;</a:t>
            </a:r>
          </a:p>
          <a:p>
            <a:pPr>
              <a:lnSpc>
                <a:spcPts val="1600"/>
              </a:lnSpc>
              <a:tabLst>
                <a:tab pos="9144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&lt;property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name="uri"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ref="http://0.0.0.0:8080"/&gt;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46500" y="5245100"/>
            <a:ext cx="622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&lt;/bean&gt;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32100" y="5461000"/>
            <a:ext cx="1600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&lt;/constructor-arg&gt;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17700" y="5676900"/>
            <a:ext cx="622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黑体" pitchFamily="18" charset="0"/>
                <a:cs typeface="黑体" pitchFamily="18" charset="0"/>
              </a:rPr>
              <a:t>&lt;/bean&gt;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2324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Spring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Cloud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92200" y="1384300"/>
            <a:ext cx="635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71600" y="1384300"/>
            <a:ext cx="13843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遵循12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Factors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模式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2095500"/>
            <a:ext cx="50800" cy="279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2095500"/>
            <a:ext cx="2362200" cy="278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Configuration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Management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Service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discovery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Circuit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breakers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Intelligent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routing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Control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bus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One-time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tokens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Global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locks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Leadership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election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Distributed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sessions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23000" y="1016000"/>
            <a:ext cx="5842000" cy="2971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66800" y="406400"/>
            <a:ext cx="14351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配置管理</a:t>
            </a:r>
          </a:p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配置信息统一管理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1130300"/>
            <a:ext cx="660400" cy="266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                <a:tab pos="457200" algn="l"/>
              </a:tabLst>
            </a:pPr>
            <a:r>
              <a:rPr lang="en-US" altLang="zh-CN" sz="12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分级配置</a:t>
            </a:r>
          </a:p>
          <a:p>
            <a:pPr>
              <a:lnSpc>
                <a:spcPts val="21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                <a:tab pos="457200" algn="l"/>
              </a:tabLst>
            </a:pPr>
            <a:r>
              <a:rPr lang="en-US" altLang="zh-CN" sz="12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版本控制</a:t>
            </a:r>
          </a:p>
          <a:p>
            <a:pPr>
              <a:lnSpc>
                <a:spcPts val="21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90700" y="1130300"/>
            <a:ext cx="4127500" cy="265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提供RESTfulAPI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配置信息允许动态变更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支持多种数据类型的配置内容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将配置分为多个层级：全局、系统、应用、阶段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最终的配置集合，是所有层级的配置的并集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同名的配置，末端会覆盖上层的配置（可配置）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配置项和配置集合具有版本信息，发生变更后会保留历史记录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配置集合可以随时回退到历史版本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3873500"/>
            <a:ext cx="1270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2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配置变更主动通知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24000" y="4140200"/>
            <a:ext cx="50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2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4140200"/>
            <a:ext cx="518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客户端订阅配置变更信息，在配置发生变更后会立即收到通知和新的配置集合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4419600"/>
            <a:ext cx="1574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2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客户端与应用程序集成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4686300"/>
            <a:ext cx="6604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                <a:tab pos="457200" algn="l"/>
              </a:tabLst>
            </a:pPr>
            <a:r>
              <a:rPr lang="en-US" altLang="zh-CN" sz="12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本地存储</a:t>
            </a:r>
          </a:p>
          <a:p>
            <a:pPr>
              <a:lnSpc>
                <a:spcPts val="21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4686300"/>
            <a:ext cx="53467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集成spring-boot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提供接口，允许在运行期间动态获取配置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在客户端本地保存当前配置，保证应用程序在不能访问Repository下也可以运行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5791200"/>
            <a:ext cx="1574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2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充分抽象，允许多实现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24000" y="6057900"/>
            <a:ext cx="508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2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2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200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6057900"/>
            <a:ext cx="43180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配置信息可以保存在数据库里，也可以保存在NoSQL里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Repository可以使用Zookeeper或Redis等，也可以自行编写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允许自定义配置信息的序列化方式，默认使用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JDK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的序列化方式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3615" y="3565994"/>
            <a:ext cx="1066723" cy="0"/>
          </a:xfrm>
          <a:custGeom>
            <a:avLst/>
            <a:gdLst>
              <a:gd name="connsiteX0" fmla="*/ 0 w 1066723"/>
              <a:gd name="connsiteY0" fmla="*/ 0 h 0"/>
              <a:gd name="connsiteX1" fmla="*/ 1066723 w 1066723"/>
              <a:gd name="connsiteY1" fmla="*/ 0 h 0"/>
              <a:gd name="connsiteX2" fmla="*/ 0 w 1066723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66723" h="0">
                <a:moveTo>
                  <a:pt x="0" y="0"/>
                </a:moveTo>
                <a:lnTo>
                  <a:pt x="1066723" y="0"/>
                </a:lnTo>
                <a:lnTo>
                  <a:pt x="0" y="0"/>
                </a:lnTo>
              </a:path>
            </a:pathLst>
          </a:custGeom>
          <a:solidFill>
            <a:srgbClr val="004a7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7265" y="3234004"/>
            <a:ext cx="1079423" cy="338340"/>
          </a:xfrm>
          <a:custGeom>
            <a:avLst/>
            <a:gdLst>
              <a:gd name="connsiteX0" fmla="*/ 6350 w 1079423"/>
              <a:gd name="connsiteY0" fmla="*/ 6350 h 338340"/>
              <a:gd name="connsiteX1" fmla="*/ 1073073 w 1079423"/>
              <a:gd name="connsiteY1" fmla="*/ 6350 h 338340"/>
              <a:gd name="connsiteX2" fmla="*/ 1073073 w 1079423"/>
              <a:gd name="connsiteY2" fmla="*/ 331990 h 338340"/>
              <a:gd name="connsiteX3" fmla="*/ 6350 w 1079423"/>
              <a:gd name="connsiteY3" fmla="*/ 331990 h 338340"/>
              <a:gd name="connsiteX4" fmla="*/ 6350 w 1079423"/>
              <a:gd name="connsiteY4" fmla="*/ 6350 h 338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9423" h="338340">
                <a:moveTo>
                  <a:pt x="6350" y="6350"/>
                </a:moveTo>
                <a:lnTo>
                  <a:pt x="1073073" y="6350"/>
                </a:lnTo>
                <a:lnTo>
                  <a:pt x="1073073" y="331990"/>
                </a:lnTo>
                <a:lnTo>
                  <a:pt x="6350" y="33199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5e8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927100"/>
            <a:ext cx="482600" cy="48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04900" y="2108200"/>
            <a:ext cx="3937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0" y="3213100"/>
            <a:ext cx="11430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51100" y="927100"/>
            <a:ext cx="495300" cy="48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01900" y="2108200"/>
            <a:ext cx="3937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35400" y="927100"/>
            <a:ext cx="495300" cy="48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98900" y="2108200"/>
            <a:ext cx="3937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283200" y="927100"/>
            <a:ext cx="5207000" cy="237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283200" y="3530600"/>
            <a:ext cx="6845300" cy="2082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787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Zuul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9000" y="1422400"/>
            <a:ext cx="8128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79400" algn="l"/>
              </a:tabLst>
            </a:pP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Load</a:t>
            </a:r>
            <a:r>
              <a:rPr lang="en-US" altLang="zh-CN" sz="102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balancer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Zuul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86000" y="1422400"/>
            <a:ext cx="8128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79400" algn="l"/>
              </a:tabLst>
            </a:pP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Load</a:t>
            </a:r>
            <a:r>
              <a:rPr lang="en-US" altLang="zh-CN" sz="102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balancer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Zuul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70300" y="1422400"/>
            <a:ext cx="8128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92100" algn="l"/>
              </a:tabLst>
            </a:pP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Load</a:t>
            </a:r>
            <a:r>
              <a:rPr lang="en-US" altLang="zh-CN" sz="102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balancer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02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Zuul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3352800"/>
            <a:ext cx="7239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102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02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uth</a:t>
            </a:r>
            <a:r>
              <a:rPr lang="en-US" altLang="zh-CN" sz="102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2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02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ervice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66900" y="3352800"/>
            <a:ext cx="7239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102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02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uth</a:t>
            </a:r>
            <a:r>
              <a:rPr lang="en-US" altLang="zh-CN" sz="102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2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02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ervice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35300" y="3352800"/>
            <a:ext cx="7239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102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02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uth</a:t>
            </a:r>
            <a:r>
              <a:rPr lang="en-US" altLang="zh-CN" sz="102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2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02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ervice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16400" y="3352800"/>
            <a:ext cx="7239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102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02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uth</a:t>
            </a:r>
            <a:r>
              <a:rPr lang="en-US" altLang="zh-CN" sz="102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2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022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ervice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20800" y="990600"/>
            <a:ext cx="10045700" cy="5003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4076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服务发现: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Eureka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Server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92200" y="1371600"/>
            <a:ext cx="50800" cy="184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71600" y="1371600"/>
            <a:ext cx="97536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Eureka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client会缓存服务注册信息；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Eureka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server的注册信息只存储在内存中；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Eureka的注册只针对application级别，不支持更细粒度的服务注册，比如单个rest；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服务每隔30秒向Eureka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Server发送心跳，不建议修改心跳时间，Eureka用这个时间来判断集群内是否出现大范围通信异常；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如果在15分钟内有85%的服务没有被续约，则Eureka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Server停止移除已注册的服务，以保护已经注册的服务信息不丢失；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Eureka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Server之间的数据同步，采用全量拉取，增量同步的方式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40500" y="3429000"/>
            <a:ext cx="508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19900" y="3429000"/>
            <a:ext cx="13462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Zookeeper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–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CP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Etcd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–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CP，DNS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Eureka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-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1371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Agenda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1562100"/>
            <a:ext cx="1181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谈谈微服务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2057400"/>
            <a:ext cx="1993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微服务技术选型过程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2540000"/>
            <a:ext cx="2806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微服务架构设计的一些思考点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3022600"/>
            <a:ext cx="32131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融数微服务架构的核心概念和实现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融数DevOps平台对微服务的支撑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技术团队的组织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4495800"/>
            <a:ext cx="2057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Operation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Excellent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80622" y="1179626"/>
            <a:ext cx="650392" cy="0"/>
          </a:xfrm>
          <a:custGeom>
            <a:avLst/>
            <a:gdLst>
              <a:gd name="connsiteX0" fmla="*/ 0 w 650392"/>
              <a:gd name="connsiteY0" fmla="*/ 0 h 0"/>
              <a:gd name="connsiteX1" fmla="*/ 650392 w 650392"/>
              <a:gd name="connsiteY1" fmla="*/ 0 h 0"/>
              <a:gd name="connsiteX2" fmla="*/ 0 w 650392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650392" h="0">
                <a:moveTo>
                  <a:pt x="0" y="0"/>
                </a:moveTo>
                <a:lnTo>
                  <a:pt x="650392" y="0"/>
                </a:lnTo>
                <a:lnTo>
                  <a:pt x="0" y="0"/>
                </a:lnTo>
              </a:path>
            </a:pathLst>
          </a:custGeom>
          <a:solidFill>
            <a:srgbClr val="004a7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74272" y="986828"/>
            <a:ext cx="663092" cy="199148"/>
          </a:xfrm>
          <a:custGeom>
            <a:avLst/>
            <a:gdLst>
              <a:gd name="connsiteX0" fmla="*/ 6350 w 663092"/>
              <a:gd name="connsiteY0" fmla="*/ 6350 h 199148"/>
              <a:gd name="connsiteX1" fmla="*/ 656742 w 663092"/>
              <a:gd name="connsiteY1" fmla="*/ 6350 h 199148"/>
              <a:gd name="connsiteX2" fmla="*/ 656742 w 663092"/>
              <a:gd name="connsiteY2" fmla="*/ 192798 h 199148"/>
              <a:gd name="connsiteX3" fmla="*/ 6350 w 663092"/>
              <a:gd name="connsiteY3" fmla="*/ 192798 h 199148"/>
              <a:gd name="connsiteX4" fmla="*/ 6350 w 663092"/>
              <a:gd name="connsiteY4" fmla="*/ 6350 h 199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3092" h="199148">
                <a:moveTo>
                  <a:pt x="6350" y="6350"/>
                </a:moveTo>
                <a:lnTo>
                  <a:pt x="656742" y="6350"/>
                </a:lnTo>
                <a:lnTo>
                  <a:pt x="656742" y="192798"/>
                </a:lnTo>
                <a:lnTo>
                  <a:pt x="6350" y="19279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5e8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80622" y="1406436"/>
            <a:ext cx="650392" cy="0"/>
          </a:xfrm>
          <a:custGeom>
            <a:avLst/>
            <a:gdLst>
              <a:gd name="connsiteX0" fmla="*/ 0 w 650392"/>
              <a:gd name="connsiteY0" fmla="*/ 0 h 0"/>
              <a:gd name="connsiteX1" fmla="*/ 650392 w 650392"/>
              <a:gd name="connsiteY1" fmla="*/ 0 h 0"/>
              <a:gd name="connsiteX2" fmla="*/ 0 w 650392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650392" h="0">
                <a:moveTo>
                  <a:pt x="0" y="0"/>
                </a:moveTo>
                <a:lnTo>
                  <a:pt x="650392" y="0"/>
                </a:lnTo>
                <a:lnTo>
                  <a:pt x="0" y="0"/>
                </a:lnTo>
              </a:path>
            </a:pathLst>
          </a:custGeom>
          <a:solidFill>
            <a:srgbClr val="004a7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74272" y="1213116"/>
            <a:ext cx="663092" cy="199682"/>
          </a:xfrm>
          <a:custGeom>
            <a:avLst/>
            <a:gdLst>
              <a:gd name="connsiteX0" fmla="*/ 6350 w 663092"/>
              <a:gd name="connsiteY0" fmla="*/ 6350 h 199682"/>
              <a:gd name="connsiteX1" fmla="*/ 656742 w 663092"/>
              <a:gd name="connsiteY1" fmla="*/ 6350 h 199682"/>
              <a:gd name="connsiteX2" fmla="*/ 656742 w 663092"/>
              <a:gd name="connsiteY2" fmla="*/ 193332 h 199682"/>
              <a:gd name="connsiteX3" fmla="*/ 6350 w 663092"/>
              <a:gd name="connsiteY3" fmla="*/ 193332 h 199682"/>
              <a:gd name="connsiteX4" fmla="*/ 6350 w 663092"/>
              <a:gd name="connsiteY4" fmla="*/ 6350 h 1996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3092" h="199682">
                <a:moveTo>
                  <a:pt x="6350" y="6350"/>
                </a:moveTo>
                <a:lnTo>
                  <a:pt x="656742" y="6350"/>
                </a:lnTo>
                <a:lnTo>
                  <a:pt x="656742" y="193332"/>
                </a:lnTo>
                <a:lnTo>
                  <a:pt x="6350" y="19333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5e8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80622" y="1632724"/>
            <a:ext cx="650392" cy="0"/>
          </a:xfrm>
          <a:custGeom>
            <a:avLst/>
            <a:gdLst>
              <a:gd name="connsiteX0" fmla="*/ 0 w 650392"/>
              <a:gd name="connsiteY0" fmla="*/ 0 h 0"/>
              <a:gd name="connsiteX1" fmla="*/ 650392 w 650392"/>
              <a:gd name="connsiteY1" fmla="*/ 0 h 0"/>
              <a:gd name="connsiteX2" fmla="*/ 0 w 650392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650392" h="0">
                <a:moveTo>
                  <a:pt x="0" y="0"/>
                </a:moveTo>
                <a:lnTo>
                  <a:pt x="650392" y="0"/>
                </a:lnTo>
                <a:lnTo>
                  <a:pt x="0" y="0"/>
                </a:lnTo>
              </a:path>
            </a:pathLst>
          </a:custGeom>
          <a:solidFill>
            <a:srgbClr val="004a7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74272" y="1439925"/>
            <a:ext cx="663092" cy="199148"/>
          </a:xfrm>
          <a:custGeom>
            <a:avLst/>
            <a:gdLst>
              <a:gd name="connsiteX0" fmla="*/ 6350 w 663092"/>
              <a:gd name="connsiteY0" fmla="*/ 6350 h 199148"/>
              <a:gd name="connsiteX1" fmla="*/ 656742 w 663092"/>
              <a:gd name="connsiteY1" fmla="*/ 6350 h 199148"/>
              <a:gd name="connsiteX2" fmla="*/ 656742 w 663092"/>
              <a:gd name="connsiteY2" fmla="*/ 192798 h 199148"/>
              <a:gd name="connsiteX3" fmla="*/ 6350 w 663092"/>
              <a:gd name="connsiteY3" fmla="*/ 192798 h 199148"/>
              <a:gd name="connsiteX4" fmla="*/ 6350 w 663092"/>
              <a:gd name="connsiteY4" fmla="*/ 6350 h 199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3092" h="199148">
                <a:moveTo>
                  <a:pt x="6350" y="6350"/>
                </a:moveTo>
                <a:lnTo>
                  <a:pt x="656742" y="6350"/>
                </a:lnTo>
                <a:lnTo>
                  <a:pt x="656742" y="192798"/>
                </a:lnTo>
                <a:lnTo>
                  <a:pt x="6350" y="19279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5e8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80622" y="2045982"/>
            <a:ext cx="650392" cy="0"/>
          </a:xfrm>
          <a:custGeom>
            <a:avLst/>
            <a:gdLst>
              <a:gd name="connsiteX0" fmla="*/ 0 w 650392"/>
              <a:gd name="connsiteY0" fmla="*/ 0 h 0"/>
              <a:gd name="connsiteX1" fmla="*/ 650392 w 650392"/>
              <a:gd name="connsiteY1" fmla="*/ 0 h 0"/>
              <a:gd name="connsiteX2" fmla="*/ 0 w 650392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650392" h="0">
                <a:moveTo>
                  <a:pt x="0" y="0"/>
                </a:moveTo>
                <a:lnTo>
                  <a:pt x="650392" y="0"/>
                </a:lnTo>
                <a:lnTo>
                  <a:pt x="0" y="0"/>
                </a:lnTo>
              </a:path>
            </a:pathLst>
          </a:custGeom>
          <a:solidFill>
            <a:srgbClr val="004a7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74272" y="1852663"/>
            <a:ext cx="663092" cy="199682"/>
          </a:xfrm>
          <a:custGeom>
            <a:avLst/>
            <a:gdLst>
              <a:gd name="connsiteX0" fmla="*/ 6350 w 663092"/>
              <a:gd name="connsiteY0" fmla="*/ 6350 h 199682"/>
              <a:gd name="connsiteX1" fmla="*/ 656742 w 663092"/>
              <a:gd name="connsiteY1" fmla="*/ 6350 h 199682"/>
              <a:gd name="connsiteX2" fmla="*/ 656742 w 663092"/>
              <a:gd name="connsiteY2" fmla="*/ 193332 h 199682"/>
              <a:gd name="connsiteX3" fmla="*/ 6350 w 663092"/>
              <a:gd name="connsiteY3" fmla="*/ 193332 h 199682"/>
              <a:gd name="connsiteX4" fmla="*/ 6350 w 663092"/>
              <a:gd name="connsiteY4" fmla="*/ 6350 h 1996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3092" h="199682">
                <a:moveTo>
                  <a:pt x="6350" y="6350"/>
                </a:moveTo>
                <a:lnTo>
                  <a:pt x="656742" y="6350"/>
                </a:lnTo>
                <a:lnTo>
                  <a:pt x="656742" y="193332"/>
                </a:lnTo>
                <a:lnTo>
                  <a:pt x="6350" y="19333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5e8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80622" y="2272271"/>
            <a:ext cx="650392" cy="0"/>
          </a:xfrm>
          <a:custGeom>
            <a:avLst/>
            <a:gdLst>
              <a:gd name="connsiteX0" fmla="*/ 0 w 650392"/>
              <a:gd name="connsiteY0" fmla="*/ 0 h 0"/>
              <a:gd name="connsiteX1" fmla="*/ 650392 w 650392"/>
              <a:gd name="connsiteY1" fmla="*/ 0 h 0"/>
              <a:gd name="connsiteX2" fmla="*/ 0 w 650392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650392" h="0">
                <a:moveTo>
                  <a:pt x="0" y="0"/>
                </a:moveTo>
                <a:lnTo>
                  <a:pt x="650392" y="0"/>
                </a:lnTo>
                <a:lnTo>
                  <a:pt x="0" y="0"/>
                </a:lnTo>
              </a:path>
            </a:pathLst>
          </a:custGeom>
          <a:solidFill>
            <a:srgbClr val="004a7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74272" y="2079472"/>
            <a:ext cx="663092" cy="199148"/>
          </a:xfrm>
          <a:custGeom>
            <a:avLst/>
            <a:gdLst>
              <a:gd name="connsiteX0" fmla="*/ 6350 w 663092"/>
              <a:gd name="connsiteY0" fmla="*/ 6350 h 199148"/>
              <a:gd name="connsiteX1" fmla="*/ 656742 w 663092"/>
              <a:gd name="connsiteY1" fmla="*/ 6350 h 199148"/>
              <a:gd name="connsiteX2" fmla="*/ 656742 w 663092"/>
              <a:gd name="connsiteY2" fmla="*/ 192798 h 199148"/>
              <a:gd name="connsiteX3" fmla="*/ 6350 w 663092"/>
              <a:gd name="connsiteY3" fmla="*/ 192798 h 199148"/>
              <a:gd name="connsiteX4" fmla="*/ 6350 w 663092"/>
              <a:gd name="connsiteY4" fmla="*/ 6350 h 199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3092" h="199148">
                <a:moveTo>
                  <a:pt x="6350" y="6350"/>
                </a:moveTo>
                <a:lnTo>
                  <a:pt x="656742" y="6350"/>
                </a:lnTo>
                <a:lnTo>
                  <a:pt x="656742" y="192798"/>
                </a:lnTo>
                <a:lnTo>
                  <a:pt x="6350" y="19279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5e8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80622" y="2499093"/>
            <a:ext cx="650392" cy="0"/>
          </a:xfrm>
          <a:custGeom>
            <a:avLst/>
            <a:gdLst>
              <a:gd name="connsiteX0" fmla="*/ 0 w 650392"/>
              <a:gd name="connsiteY0" fmla="*/ 0 h 0"/>
              <a:gd name="connsiteX1" fmla="*/ 650392 w 650392"/>
              <a:gd name="connsiteY1" fmla="*/ 0 h 0"/>
              <a:gd name="connsiteX2" fmla="*/ 0 w 650392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650392" h="0">
                <a:moveTo>
                  <a:pt x="0" y="0"/>
                </a:moveTo>
                <a:lnTo>
                  <a:pt x="650392" y="0"/>
                </a:lnTo>
                <a:lnTo>
                  <a:pt x="0" y="0"/>
                </a:lnTo>
              </a:path>
            </a:pathLst>
          </a:custGeom>
          <a:solidFill>
            <a:srgbClr val="004a7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74272" y="2306294"/>
            <a:ext cx="663092" cy="199148"/>
          </a:xfrm>
          <a:custGeom>
            <a:avLst/>
            <a:gdLst>
              <a:gd name="connsiteX0" fmla="*/ 6350 w 663092"/>
              <a:gd name="connsiteY0" fmla="*/ 6350 h 199148"/>
              <a:gd name="connsiteX1" fmla="*/ 656742 w 663092"/>
              <a:gd name="connsiteY1" fmla="*/ 6350 h 199148"/>
              <a:gd name="connsiteX2" fmla="*/ 656742 w 663092"/>
              <a:gd name="connsiteY2" fmla="*/ 192798 h 199148"/>
              <a:gd name="connsiteX3" fmla="*/ 6350 w 663092"/>
              <a:gd name="connsiteY3" fmla="*/ 192798 h 199148"/>
              <a:gd name="connsiteX4" fmla="*/ 6350 w 663092"/>
              <a:gd name="connsiteY4" fmla="*/ 6350 h 199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3092" h="199148">
                <a:moveTo>
                  <a:pt x="6350" y="6350"/>
                </a:moveTo>
                <a:lnTo>
                  <a:pt x="656742" y="6350"/>
                </a:lnTo>
                <a:lnTo>
                  <a:pt x="656742" y="192798"/>
                </a:lnTo>
                <a:lnTo>
                  <a:pt x="6350" y="19279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5e8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80622" y="2909163"/>
            <a:ext cx="650392" cy="0"/>
          </a:xfrm>
          <a:custGeom>
            <a:avLst/>
            <a:gdLst>
              <a:gd name="connsiteX0" fmla="*/ 0 w 650392"/>
              <a:gd name="connsiteY0" fmla="*/ 0 h 0"/>
              <a:gd name="connsiteX1" fmla="*/ 650392 w 650392"/>
              <a:gd name="connsiteY1" fmla="*/ 0 h 0"/>
              <a:gd name="connsiteX2" fmla="*/ 0 w 650392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650392" h="0">
                <a:moveTo>
                  <a:pt x="0" y="0"/>
                </a:moveTo>
                <a:lnTo>
                  <a:pt x="650392" y="0"/>
                </a:lnTo>
                <a:lnTo>
                  <a:pt x="0" y="0"/>
                </a:lnTo>
              </a:path>
            </a:pathLst>
          </a:custGeom>
          <a:solidFill>
            <a:srgbClr val="004a7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74272" y="2716364"/>
            <a:ext cx="663092" cy="199148"/>
          </a:xfrm>
          <a:custGeom>
            <a:avLst/>
            <a:gdLst>
              <a:gd name="connsiteX0" fmla="*/ 6350 w 663092"/>
              <a:gd name="connsiteY0" fmla="*/ 6350 h 199148"/>
              <a:gd name="connsiteX1" fmla="*/ 656742 w 663092"/>
              <a:gd name="connsiteY1" fmla="*/ 6350 h 199148"/>
              <a:gd name="connsiteX2" fmla="*/ 656742 w 663092"/>
              <a:gd name="connsiteY2" fmla="*/ 192798 h 199148"/>
              <a:gd name="connsiteX3" fmla="*/ 6350 w 663092"/>
              <a:gd name="connsiteY3" fmla="*/ 192798 h 199148"/>
              <a:gd name="connsiteX4" fmla="*/ 6350 w 663092"/>
              <a:gd name="connsiteY4" fmla="*/ 6350 h 199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3092" h="199148">
                <a:moveTo>
                  <a:pt x="6350" y="6350"/>
                </a:moveTo>
                <a:lnTo>
                  <a:pt x="656742" y="6350"/>
                </a:lnTo>
                <a:lnTo>
                  <a:pt x="656742" y="192798"/>
                </a:lnTo>
                <a:lnTo>
                  <a:pt x="6350" y="19279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5e8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74272" y="2942653"/>
            <a:ext cx="663092" cy="199148"/>
          </a:xfrm>
          <a:custGeom>
            <a:avLst/>
            <a:gdLst>
              <a:gd name="connsiteX0" fmla="*/ 6350 w 663092"/>
              <a:gd name="connsiteY0" fmla="*/ 6350 h 199148"/>
              <a:gd name="connsiteX1" fmla="*/ 656742 w 663092"/>
              <a:gd name="connsiteY1" fmla="*/ 6350 h 199148"/>
              <a:gd name="connsiteX2" fmla="*/ 656742 w 663092"/>
              <a:gd name="connsiteY2" fmla="*/ 192798 h 199148"/>
              <a:gd name="connsiteX3" fmla="*/ 6350 w 663092"/>
              <a:gd name="connsiteY3" fmla="*/ 192798 h 199148"/>
              <a:gd name="connsiteX4" fmla="*/ 6350 w 663092"/>
              <a:gd name="connsiteY4" fmla="*/ 6350 h 199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3092" h="199148">
                <a:moveTo>
                  <a:pt x="6350" y="6350"/>
                </a:moveTo>
                <a:lnTo>
                  <a:pt x="656742" y="6350"/>
                </a:lnTo>
                <a:lnTo>
                  <a:pt x="656742" y="192798"/>
                </a:lnTo>
                <a:lnTo>
                  <a:pt x="6350" y="19279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5e8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80622" y="3362261"/>
            <a:ext cx="650392" cy="0"/>
          </a:xfrm>
          <a:custGeom>
            <a:avLst/>
            <a:gdLst>
              <a:gd name="connsiteX0" fmla="*/ 0 w 650392"/>
              <a:gd name="connsiteY0" fmla="*/ 0 h 0"/>
              <a:gd name="connsiteX1" fmla="*/ 650392 w 650392"/>
              <a:gd name="connsiteY1" fmla="*/ 0 h 0"/>
              <a:gd name="connsiteX2" fmla="*/ 0 w 650392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650392" h="0">
                <a:moveTo>
                  <a:pt x="0" y="0"/>
                </a:moveTo>
                <a:lnTo>
                  <a:pt x="650392" y="0"/>
                </a:lnTo>
                <a:lnTo>
                  <a:pt x="0" y="0"/>
                </a:lnTo>
              </a:path>
            </a:pathLst>
          </a:custGeom>
          <a:solidFill>
            <a:srgbClr val="004a7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74272" y="3169462"/>
            <a:ext cx="663092" cy="199148"/>
          </a:xfrm>
          <a:custGeom>
            <a:avLst/>
            <a:gdLst>
              <a:gd name="connsiteX0" fmla="*/ 6350 w 663092"/>
              <a:gd name="connsiteY0" fmla="*/ 6350 h 199148"/>
              <a:gd name="connsiteX1" fmla="*/ 656742 w 663092"/>
              <a:gd name="connsiteY1" fmla="*/ 6350 h 199148"/>
              <a:gd name="connsiteX2" fmla="*/ 656742 w 663092"/>
              <a:gd name="connsiteY2" fmla="*/ 192798 h 199148"/>
              <a:gd name="connsiteX3" fmla="*/ 6350 w 663092"/>
              <a:gd name="connsiteY3" fmla="*/ 192798 h 199148"/>
              <a:gd name="connsiteX4" fmla="*/ 6350 w 663092"/>
              <a:gd name="connsiteY4" fmla="*/ 6350 h 199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3092" h="199148">
                <a:moveTo>
                  <a:pt x="6350" y="6350"/>
                </a:moveTo>
                <a:lnTo>
                  <a:pt x="656742" y="6350"/>
                </a:lnTo>
                <a:lnTo>
                  <a:pt x="656742" y="192798"/>
                </a:lnTo>
                <a:lnTo>
                  <a:pt x="6350" y="19279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5e8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200" y="952500"/>
            <a:ext cx="10033000" cy="5041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287000" y="952500"/>
            <a:ext cx="431800" cy="431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150600" y="977900"/>
            <a:ext cx="711200" cy="685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287000" y="1790700"/>
            <a:ext cx="431800" cy="431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1150600" y="1828800"/>
            <a:ext cx="711200" cy="698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287000" y="2641600"/>
            <a:ext cx="431800" cy="431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1150600" y="2692400"/>
            <a:ext cx="711200" cy="698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1282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Ribbon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40700" y="2260600"/>
            <a:ext cx="7493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Load</a:t>
            </a:r>
            <a:r>
              <a:rPr lang="en-US" altLang="zh-CN" sz="8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alancer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134600" y="1397000"/>
            <a:ext cx="711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Load</a:t>
            </a:r>
            <a:r>
              <a:rPr lang="en-US" altLang="zh-CN" sz="8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balancer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134600" y="2222500"/>
            <a:ext cx="7112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Load</a:t>
            </a:r>
            <a:r>
              <a:rPr lang="en-US" altLang="zh-CN" sz="8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balancer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Load</a:t>
            </a:r>
            <a:r>
              <a:rPr lang="en-US" altLang="zh-CN" sz="8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balancer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4000" y="977900"/>
            <a:ext cx="368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策略名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73300" y="977900"/>
            <a:ext cx="495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策略描述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06900" y="977900"/>
            <a:ext cx="495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实现说明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4000" y="1193800"/>
            <a:ext cx="1066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BestAvailableRule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73300" y="1193800"/>
            <a:ext cx="187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选择一个最小的并发请求的server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06900" y="1193800"/>
            <a:ext cx="2971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逐个考察Server，如果Server被tripped了，则忽略，</a:t>
            </a:r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在选择其中ActiveRequestsCount最小的server。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4000" y="1676400"/>
            <a:ext cx="1739900" cy="162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AvailabilityFilteringRule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WeightedResponseTimeRule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Retry</a:t>
            </a:r>
            <a:r>
              <a:rPr lang="en-US" altLang="zh-CN" sz="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Rule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73300" y="1676400"/>
            <a:ext cx="5156200" cy="223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133600" algn="l"/>
              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过滤掉那些因为一直连接失败的被标</a:t>
            </a:r>
            <a:r>
              <a:rPr lang="en-US" altLang="zh-CN" sz="99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使用一个AvailabilityPredicate来包含过滤server的</a:t>
            </a:r>
          </a:p>
          <a:p>
            <a:pPr>
              <a:lnSpc>
                <a:spcPts val="1200"/>
              </a:lnSpc>
              <a:tabLst>
                <a:tab pos="2133600" algn="l"/>
              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记为circuit</a:t>
            </a:r>
            <a:r>
              <a:rPr lang="en-US" altLang="zh-CN" sz="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tripped的后端server，</a:t>
            </a:r>
            <a:r>
              <a:rPr lang="en-US" altLang="zh-CN" sz="994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逻辑，其实就就是检查status里记录的各个server的</a:t>
            </a:r>
          </a:p>
          <a:p>
            <a:pPr>
              <a:lnSpc>
                <a:spcPts val="1200"/>
              </a:lnSpc>
              <a:tabLst>
                <a:tab pos="2133600" algn="l"/>
              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并过滤掉那些高并发的的后端server</a:t>
            </a:r>
            <a:r>
              <a:rPr lang="en-US" altLang="zh-CN" sz="99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运行状态</a:t>
            </a:r>
          </a:p>
          <a:p>
            <a:pPr>
              <a:lnSpc>
                <a:spcPts val="1200"/>
              </a:lnSpc>
              <a:tabLst>
                <a:tab pos="2133600" algn="l"/>
              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（active</a:t>
            </a:r>
            <a:r>
              <a:rPr lang="en-US" altLang="zh-CN" sz="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connections</a:t>
            </a:r>
            <a:r>
              <a:rPr lang="en-US" altLang="zh-CN" sz="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超过配置的阈</a:t>
            </a:r>
          </a:p>
          <a:p>
            <a:pPr>
              <a:lnSpc>
                <a:spcPts val="1200"/>
              </a:lnSpc>
              <a:tabLst>
                <a:tab pos="2133600" algn="l"/>
              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值）</a:t>
            </a:r>
          </a:p>
          <a:p>
            <a:pPr>
              <a:lnSpc>
                <a:spcPts val="1600"/>
              </a:lnSpc>
              <a:tabLst>
                <a:tab pos="2133600" algn="l"/>
              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根据响应时间分配一个weight，响应</a:t>
            </a:r>
            <a:r>
              <a:rPr lang="en-US" altLang="zh-CN" sz="9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一个后台线程定期的从status里面读取评价响应时间，</a:t>
            </a:r>
          </a:p>
          <a:p>
            <a:pPr>
              <a:lnSpc>
                <a:spcPts val="1200"/>
              </a:lnSpc>
              <a:tabLst>
                <a:tab pos="2133600" algn="l"/>
              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时间越长，weight越小，被选中的可</a:t>
            </a:r>
            <a:r>
              <a:rPr lang="en-US" altLang="zh-CN" sz="9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为每个server计算一个weight。当刚开始运行，没有</a:t>
            </a:r>
          </a:p>
          <a:p>
            <a:pPr>
              <a:lnSpc>
                <a:spcPts val="1200"/>
              </a:lnSpc>
              <a:tabLst>
                <a:tab pos="2133600" algn="l"/>
              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能性越低。</a:t>
            </a:r>
            <a:r>
              <a:rPr lang="en-US" altLang="zh-CN" sz="994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</a:t>
            </a: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形成statas时，使用roubine策略选择server。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2133600" algn="l"/>
              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对选定的负载均衡策略机上重试机制。在一个配置时间段内当选择server不成功，则一直尝</a:t>
            </a:r>
          </a:p>
          <a:p>
            <a:pPr>
              <a:lnSpc>
                <a:spcPts val="1100"/>
              </a:lnSpc>
              <a:tabLst>
                <a:tab pos="2133600" algn="l"/>
              </a:tabLst>
            </a:pPr>
            <a:r>
              <a:rPr lang="en-US" altLang="zh-CN" dirty="0" smtClean="0"/>
              <a:t>	</a:t>
            </a: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试使用subRule的方式选择一个可用的server</a:t>
            </a:r>
          </a:p>
          <a:p>
            <a:pPr>
              <a:lnSpc>
                <a:spcPts val="1100"/>
              </a:lnSpc>
              <a:tabLst>
                <a:tab pos="2133600" algn="l"/>
              </a:tabLst>
            </a:pPr>
            <a:r>
              <a:rPr lang="en-US" altLang="zh-CN" dirty="0" smtClean="0"/>
              <a:t>	</a:t>
            </a: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使用举例：</a:t>
            </a:r>
          </a:p>
          <a:p>
            <a:pPr>
              <a:lnSpc>
                <a:spcPts val="1200"/>
              </a:lnSpc>
              <a:tabLst>
                <a:tab pos="2133600" algn="l"/>
              </a:tabLst>
            </a:pPr>
            <a:r>
              <a:rPr lang="en-US" altLang="zh-CN" dirty="0" smtClean="0"/>
              <a:t>	</a:t>
            </a: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IRule</a:t>
            </a:r>
            <a:r>
              <a:rPr lang="en-US" altLang="zh-CN" sz="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rule</a:t>
            </a:r>
            <a:r>
              <a:rPr lang="en-US" altLang="zh-CN" sz="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=</a:t>
            </a:r>
            <a:r>
              <a:rPr lang="en-US" altLang="zh-CN" sz="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new</a:t>
            </a:r>
            <a:r>
              <a:rPr lang="en-US" altLang="zh-CN" sz="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RetryRule(new</a:t>
            </a:r>
            <a:r>
              <a:rPr lang="en-US" altLang="zh-CN" sz="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RoundRobinRul</a:t>
            </a:r>
          </a:p>
          <a:p>
            <a:pPr>
              <a:lnSpc>
                <a:spcPts val="1200"/>
              </a:lnSpc>
              <a:tabLst>
                <a:tab pos="2133600" algn="l"/>
              </a:tabLst>
            </a:pPr>
            <a:r>
              <a:rPr lang="en-US" altLang="zh-CN" dirty="0" smtClean="0"/>
              <a:t>	</a:t>
            </a: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e(),</a:t>
            </a:r>
            <a:r>
              <a:rPr lang="en-US" altLang="zh-CN" sz="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200);</a:t>
            </a:r>
            <a:r>
              <a:rPr lang="en-US" altLang="zh-CN" sz="9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200表示retry的时间间隔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4000" y="4038600"/>
            <a:ext cx="12065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RoundRobinRule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RandomRule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ZoneAvoidanceRule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73300" y="4038600"/>
            <a:ext cx="18796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roundRobin方式轮询选择server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随机选择一个server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复合判断server所在区域的性能和</a:t>
            </a:r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server的可用性选择server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06900" y="4038600"/>
            <a:ext cx="28575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轮询index，选择index对应位置的server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在index上随机，选择index对应位置的server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使用ZoneAvoidancePredicate和</a:t>
            </a:r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AvailabilityPredicate来判断是否选择某个server，</a:t>
            </a:r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前一个判断判定一个zone的运行性能是否可用，剔</a:t>
            </a:r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除不可用的zone（的所有server），</a:t>
            </a:r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AvailabilityPredicate用于过滤掉连接数过多的</a:t>
            </a:r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9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Server。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80300" y="4203700"/>
            <a:ext cx="46355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27000" algn="l"/>
              </a:tabLst>
            </a:pP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扩展点：自定义负载均衡策略：</a:t>
            </a:r>
          </a:p>
          <a:p>
            <a:pPr>
              <a:lnSpc>
                <a:spcPts val="15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ribbon.client.name</a:t>
            </a: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＝myclient</a:t>
            </a:r>
          </a:p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myclient.ribbon.NFLoadBalancerClassName=均衡器类名</a:t>
            </a:r>
          </a:p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333333"/>
                </a:solidFill>
                <a:latin typeface="微软雅黑" pitchFamily="18" charset="0"/>
                <a:cs typeface="微软雅黑" pitchFamily="18" charset="0"/>
              </a:rPr>
              <a:t>myclient.ribbon.NFLoadBalancerRuleClassName=均衡策略类名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38900" y="2362200"/>
            <a:ext cx="5435600" cy="3263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2705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熔断器：Hystrix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1587500"/>
            <a:ext cx="508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587500"/>
            <a:ext cx="52324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Hystrix核心由RxJava驱动，是一个基于观察者模式的事件回调库；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Hyxtrix的核心处理逻辑是将调用包装成Command，将对依赖的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2540000"/>
            <a:ext cx="508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2222500"/>
            <a:ext cx="48514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调用转换成Command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API调用；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circuitBreaker.allowRequest()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判定熔断是否开启;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Hystrix熔断器本质是一组状态机，是fast-fail设计思想的体现;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处理请求时判定熔断器是否开启，开启使用备选方案(如定义的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3505200"/>
            <a:ext cx="3771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fallback方法)往下执行，未开启按正常逻辑执行;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3822700"/>
            <a:ext cx="50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3822700"/>
            <a:ext cx="5054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熔断器依赖metrics收集的health指标，对错误请求数及错误百分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4140200"/>
            <a:ext cx="142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比进行条件判定。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223500" y="3263900"/>
            <a:ext cx="2540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							</a:tabLst>
            </a:pPr>
            <a:r>
              <a:rPr lang="en-US" altLang="zh-CN" sz="7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failure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42100" y="4203700"/>
            <a:ext cx="10541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fallback</a:t>
            </a:r>
            <a:r>
              <a:rPr lang="en-US" altLang="zh-CN" sz="83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</a:t>
            </a:r>
            <a:r>
              <a:rPr lang="en-US" altLang="zh-CN" sz="83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plem</a:t>
            </a:r>
            <a:r>
              <a:rPr lang="en-US" altLang="zh-CN" sz="83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ented?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72500" y="4381500"/>
            <a:ext cx="9144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fallback</a:t>
            </a:r>
            <a:r>
              <a:rPr lang="en-US" altLang="zh-CN" sz="83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sem</a:t>
            </a:r>
            <a:r>
              <a:rPr lang="en-US" altLang="zh-CN" sz="83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aphore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50300" y="4495800"/>
            <a:ext cx="558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capacity?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41000" y="4622800"/>
            <a:ext cx="6223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38100" algn="l"/>
              </a:tabLst>
            </a:pP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getFallback()</a:t>
            </a:r>
          </a:p>
          <a:p>
            <a:pPr>
              <a:lnSpc>
                <a:spcPts val="9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succeeds?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0" y="5397500"/>
            <a:ext cx="6223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							</a:tabLst>
            </a:pPr>
            <a:r>
              <a:rPr lang="en-US" altLang="zh-CN" sz="7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short-circuited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88400" y="5334000"/>
            <a:ext cx="520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                <a:tab pos="76200" algn="l"/>
              </a:tabLst>
            </a:pPr>
            <a:r>
              <a:rPr lang="en-US" altLang="zh-CN" sz="7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thread</a:t>
            </a:r>
            <a:r>
              <a:rPr lang="en-US" altLang="zh-CN" sz="78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pool</a:t>
            </a:r>
          </a:p>
          <a:p>
            <a:pPr>
              <a:lnSpc>
                <a:spcPts val="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7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rejected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134600" y="5397500"/>
            <a:ext cx="3810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success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264900" y="5397500"/>
            <a:ext cx="2540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							</a:tabLst>
            </a:pPr>
            <a:r>
              <a:rPr lang="en-US" altLang="zh-CN" sz="7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failure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23200" y="2362200"/>
            <a:ext cx="5207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76200" algn="l"/>
                <a:tab pos="419100" algn="l"/>
              </a:tabLst>
            </a:pPr>
            <a:r>
              <a:rPr lang="en-US" altLang="zh-CN" dirty="0" smtClean="0"/>
              <a:t>		</a:t>
            </a: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76200" algn="l"/>
                <a:tab pos="419100" algn="l"/>
              </a:tabLst>
            </a:pPr>
            <a:r>
              <a:rPr lang="en-US" altLang="zh-CN" sz="7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thread</a:t>
            </a:r>
            <a:r>
              <a:rPr lang="en-US" altLang="zh-CN" sz="78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pool</a:t>
            </a:r>
          </a:p>
          <a:p>
            <a:pPr>
              <a:lnSpc>
                <a:spcPts val="900"/>
              </a:lnSpc>
              <a:tabLst>
                <a:tab pos="76200" algn="l"/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7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rejected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623300" y="2463800"/>
            <a:ext cx="9652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101600" algn="l"/>
                <a:tab pos="381000" algn="l"/>
              </a:tabLst>
            </a:pP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room</a:t>
            </a:r>
            <a:r>
              <a:rPr lang="en-US" altLang="zh-CN" sz="83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83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thread</a:t>
            </a:r>
            <a:r>
              <a:rPr lang="en-US" altLang="zh-CN" sz="83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pool?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101600" algn="l"/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  <a:tabLst>
                <a:tab pos="101600" algn="l"/>
                <a:tab pos="381000" algn="l"/>
              </a:tabLst>
            </a:pPr>
            <a:r>
              <a:rPr lang="en-US" altLang="zh-CN" dirty="0" smtClean="0"/>
              <a:t>		</a:t>
            </a: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success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0" y="2463800"/>
            <a:ext cx="9144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317500" algn="l"/>
                <a:tab pos="584200" algn="l"/>
              </a:tabLst>
            </a:pP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run()</a:t>
            </a: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success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317500" algn="l"/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900"/>
              </a:lnSpc>
              <a:tabLst>
                <a:tab pos="317500" algn="l"/>
                <a:tab pos="584200" algn="l"/>
              </a:tabLst>
            </a:pPr>
            <a:r>
              <a:rPr lang="en-US" altLang="zh-CN" dirty="0" smtClean="0"/>
              <a:t>		</a:t>
            </a:r>
            <a:r>
              <a:rPr lang="en-US" altLang="zh-CN" sz="7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</a:t>
            </a:r>
            <a:r>
              <a:rPr lang="en-US" altLang="zh-CN" sz="78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eout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73900" y="47498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020300" y="45339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80800" y="51308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27800" y="2463800"/>
            <a:ext cx="9906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177800" algn="l"/>
                <a:tab pos="546100" algn="l"/>
              </a:tabLst>
            </a:pP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circuit-breaker</a:t>
            </a: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open?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77800" algn="l"/>
                <a:tab pos="546100" algn="l"/>
              </a:tabLst>
            </a:pPr>
            <a:r>
              <a:rPr lang="en-US" altLang="zh-CN" dirty="0" smtClean="0"/>
              <a:t>		</a:t>
            </a: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77800" algn="l"/>
                <a:tab pos="546100" algn="l"/>
              </a:tabLst>
            </a:pPr>
            <a:r>
              <a:rPr lang="en-US" altLang="zh-CN" dirty="0" smtClean="0"/>
              <a:t>	</a:t>
            </a:r>
            <a:r>
              <a:rPr lang="en-US" altLang="zh-CN" sz="78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short-circuited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045700" y="2362200"/>
            <a:ext cx="63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0" y="45339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77300" y="49022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185400" y="51308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3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93800" y="2616200"/>
            <a:ext cx="10998200" cy="3035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3670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Hystrix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UI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&amp;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Turbine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1587500"/>
            <a:ext cx="508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587500"/>
            <a:ext cx="64262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Netflix通过turbine聚合Hystrix的监控流信息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Hystirx的dashboard监控信息只支持实时监控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Netflix内部会把收集到的数据写入到Atlas系统，我们通过Kafka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+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ELK收集和存储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84825" y="2185847"/>
            <a:ext cx="392976" cy="392163"/>
          </a:xfrm>
          <a:custGeom>
            <a:avLst/>
            <a:gdLst>
              <a:gd name="connsiteX0" fmla="*/ 85115 w 392976"/>
              <a:gd name="connsiteY0" fmla="*/ 0 h 392163"/>
              <a:gd name="connsiteX1" fmla="*/ 307860 w 392976"/>
              <a:gd name="connsiteY1" fmla="*/ 0 h 392163"/>
              <a:gd name="connsiteX2" fmla="*/ 392976 w 392976"/>
              <a:gd name="connsiteY2" fmla="*/ 85115 h 392163"/>
              <a:gd name="connsiteX3" fmla="*/ 307860 w 392976"/>
              <a:gd name="connsiteY3" fmla="*/ 392163 h 392163"/>
              <a:gd name="connsiteX4" fmla="*/ 0 w 392976"/>
              <a:gd name="connsiteY4" fmla="*/ 307848 h 392163"/>
              <a:gd name="connsiteX5" fmla="*/ 85115 w 392976"/>
              <a:gd name="connsiteY5" fmla="*/ 0 h 392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92976" h="392163">
                <a:moveTo>
                  <a:pt x="85115" y="0"/>
                </a:moveTo>
                <a:lnTo>
                  <a:pt x="307860" y="0"/>
                </a:lnTo>
                <a:cubicBezTo>
                  <a:pt x="354787" y="0"/>
                  <a:pt x="392976" y="38188"/>
                  <a:pt x="392976" y="85115"/>
                </a:cubicBezTo>
                <a:cubicBezTo>
                  <a:pt x="392976" y="353987"/>
                  <a:pt x="354787" y="392163"/>
                  <a:pt x="307860" y="392163"/>
                </a:cubicBezTo>
                <a:cubicBezTo>
                  <a:pt x="38175" y="392163"/>
                  <a:pt x="0" y="353987"/>
                  <a:pt x="0" y="307848"/>
                </a:cubicBezTo>
                <a:cubicBezTo>
                  <a:pt x="0" y="38188"/>
                  <a:pt x="38175" y="0"/>
                  <a:pt x="85115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58574" y="2159596"/>
            <a:ext cx="445477" cy="444665"/>
          </a:xfrm>
          <a:custGeom>
            <a:avLst/>
            <a:gdLst>
              <a:gd name="connsiteX0" fmla="*/ 111366 w 445477"/>
              <a:gd name="connsiteY0" fmla="*/ 26250 h 444665"/>
              <a:gd name="connsiteX1" fmla="*/ 334111 w 445477"/>
              <a:gd name="connsiteY1" fmla="*/ 26250 h 444665"/>
              <a:gd name="connsiteX2" fmla="*/ 419226 w 445477"/>
              <a:gd name="connsiteY2" fmla="*/ 111366 h 444665"/>
              <a:gd name="connsiteX3" fmla="*/ 334111 w 445477"/>
              <a:gd name="connsiteY3" fmla="*/ 418414 h 444665"/>
              <a:gd name="connsiteX4" fmla="*/ 26250 w 445477"/>
              <a:gd name="connsiteY4" fmla="*/ 334098 h 444665"/>
              <a:gd name="connsiteX5" fmla="*/ 111366 w 445477"/>
              <a:gd name="connsiteY5" fmla="*/ 26250 h 4446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45477" h="444665">
                <a:moveTo>
                  <a:pt x="111366" y="26250"/>
                </a:moveTo>
                <a:lnTo>
                  <a:pt x="334111" y="26250"/>
                </a:lnTo>
                <a:cubicBezTo>
                  <a:pt x="381037" y="26250"/>
                  <a:pt x="419226" y="64439"/>
                  <a:pt x="419226" y="111366"/>
                </a:cubicBezTo>
                <a:cubicBezTo>
                  <a:pt x="419226" y="380238"/>
                  <a:pt x="381037" y="418414"/>
                  <a:pt x="334111" y="418414"/>
                </a:cubicBezTo>
                <a:cubicBezTo>
                  <a:pt x="64426" y="418414"/>
                  <a:pt x="26250" y="380238"/>
                  <a:pt x="26250" y="334098"/>
                </a:cubicBezTo>
                <a:cubicBezTo>
                  <a:pt x="26250" y="64439"/>
                  <a:pt x="64426" y="26250"/>
                  <a:pt x="111366" y="26250"/>
                </a:cubicBez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0631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23239" y="2242324"/>
            <a:ext cx="1401686" cy="0"/>
          </a:xfrm>
          <a:custGeom>
            <a:avLst/>
            <a:gdLst>
              <a:gd name="connsiteX0" fmla="*/ 0 w 1401686"/>
              <a:gd name="connsiteY0" fmla="*/ 0 h 0"/>
              <a:gd name="connsiteX1" fmla="*/ 1401686 w 1401686"/>
              <a:gd name="connsiteY1" fmla="*/ 0 h 0"/>
              <a:gd name="connsiteX2" fmla="*/ 0 w 1401686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401686" h="0">
                <a:moveTo>
                  <a:pt x="0" y="0"/>
                </a:moveTo>
                <a:lnTo>
                  <a:pt x="1401686" y="0"/>
                </a:lnTo>
                <a:lnTo>
                  <a:pt x="0" y="0"/>
                </a:lnTo>
              </a:path>
            </a:pathLst>
          </a:custGeom>
          <a:solidFill>
            <a:srgbClr val="004a7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16889" y="1808022"/>
            <a:ext cx="1414386" cy="440651"/>
          </a:xfrm>
          <a:custGeom>
            <a:avLst/>
            <a:gdLst>
              <a:gd name="connsiteX0" fmla="*/ 6350 w 1414386"/>
              <a:gd name="connsiteY0" fmla="*/ 6350 h 440651"/>
              <a:gd name="connsiteX1" fmla="*/ 1408036 w 1414386"/>
              <a:gd name="connsiteY1" fmla="*/ 6350 h 440651"/>
              <a:gd name="connsiteX2" fmla="*/ 1408036 w 1414386"/>
              <a:gd name="connsiteY2" fmla="*/ 434301 h 440651"/>
              <a:gd name="connsiteX3" fmla="*/ 6350 w 1414386"/>
              <a:gd name="connsiteY3" fmla="*/ 434301 h 440651"/>
              <a:gd name="connsiteX4" fmla="*/ 6350 w 1414386"/>
              <a:gd name="connsiteY4" fmla="*/ 6350 h 440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4386" h="440651">
                <a:moveTo>
                  <a:pt x="6350" y="6350"/>
                </a:moveTo>
                <a:lnTo>
                  <a:pt x="1408036" y="6350"/>
                </a:lnTo>
                <a:lnTo>
                  <a:pt x="1408036" y="434301"/>
                </a:lnTo>
                <a:lnTo>
                  <a:pt x="6350" y="43430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5e8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50862" y="1739607"/>
            <a:ext cx="1414386" cy="440651"/>
          </a:xfrm>
          <a:custGeom>
            <a:avLst/>
            <a:gdLst>
              <a:gd name="connsiteX0" fmla="*/ 6350 w 1414386"/>
              <a:gd name="connsiteY0" fmla="*/ 6350 h 440651"/>
              <a:gd name="connsiteX1" fmla="*/ 1408035 w 1414386"/>
              <a:gd name="connsiteY1" fmla="*/ 6350 h 440651"/>
              <a:gd name="connsiteX2" fmla="*/ 1408035 w 1414386"/>
              <a:gd name="connsiteY2" fmla="*/ 434301 h 440651"/>
              <a:gd name="connsiteX3" fmla="*/ 6350 w 1414386"/>
              <a:gd name="connsiteY3" fmla="*/ 434301 h 440651"/>
              <a:gd name="connsiteX4" fmla="*/ 6350 w 1414386"/>
              <a:gd name="connsiteY4" fmla="*/ 6350 h 440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4386" h="440651">
                <a:moveTo>
                  <a:pt x="6350" y="6350"/>
                </a:moveTo>
                <a:lnTo>
                  <a:pt x="1408035" y="6350"/>
                </a:lnTo>
                <a:lnTo>
                  <a:pt x="1408035" y="434301"/>
                </a:lnTo>
                <a:lnTo>
                  <a:pt x="6350" y="43430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5e8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4372" y="2113457"/>
            <a:ext cx="1401686" cy="0"/>
          </a:xfrm>
          <a:custGeom>
            <a:avLst/>
            <a:gdLst>
              <a:gd name="connsiteX0" fmla="*/ 0 w 1401686"/>
              <a:gd name="connsiteY0" fmla="*/ 0 h 0"/>
              <a:gd name="connsiteX1" fmla="*/ 1401685 w 1401686"/>
              <a:gd name="connsiteY1" fmla="*/ 0 h 0"/>
              <a:gd name="connsiteX2" fmla="*/ 0 w 1401686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401686" h="0">
                <a:moveTo>
                  <a:pt x="0" y="0"/>
                </a:moveTo>
                <a:lnTo>
                  <a:pt x="1401685" y="0"/>
                </a:lnTo>
                <a:lnTo>
                  <a:pt x="0" y="0"/>
                </a:lnTo>
              </a:path>
            </a:pathLst>
          </a:custGeom>
          <a:solidFill>
            <a:srgbClr val="004a7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88022" y="1679155"/>
            <a:ext cx="1414386" cy="440651"/>
          </a:xfrm>
          <a:custGeom>
            <a:avLst/>
            <a:gdLst>
              <a:gd name="connsiteX0" fmla="*/ 6350 w 1414386"/>
              <a:gd name="connsiteY0" fmla="*/ 6350 h 440651"/>
              <a:gd name="connsiteX1" fmla="*/ 1408035 w 1414386"/>
              <a:gd name="connsiteY1" fmla="*/ 6350 h 440651"/>
              <a:gd name="connsiteX2" fmla="*/ 1408035 w 1414386"/>
              <a:gd name="connsiteY2" fmla="*/ 434301 h 440651"/>
              <a:gd name="connsiteX3" fmla="*/ 6350 w 1414386"/>
              <a:gd name="connsiteY3" fmla="*/ 434301 h 440651"/>
              <a:gd name="connsiteX4" fmla="*/ 6350 w 1414386"/>
              <a:gd name="connsiteY4" fmla="*/ 6350 h 440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4386" h="440651">
                <a:moveTo>
                  <a:pt x="6350" y="6350"/>
                </a:moveTo>
                <a:lnTo>
                  <a:pt x="1408035" y="6350"/>
                </a:lnTo>
                <a:lnTo>
                  <a:pt x="1408035" y="434301"/>
                </a:lnTo>
                <a:lnTo>
                  <a:pt x="6350" y="43430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5e8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3926" y="2149252"/>
            <a:ext cx="1320545" cy="476491"/>
          </a:xfrm>
          <a:custGeom>
            <a:avLst/>
            <a:gdLst>
              <a:gd name="connsiteX0" fmla="*/ 10344 w 1320545"/>
              <a:gd name="connsiteY0" fmla="*/ 466147 h 476491"/>
              <a:gd name="connsiteX1" fmla="*/ 178987 w 1320545"/>
              <a:gd name="connsiteY1" fmla="*/ 466147 h 476491"/>
              <a:gd name="connsiteX2" fmla="*/ 720731 w 1320545"/>
              <a:gd name="connsiteY2" fmla="*/ 466147 h 476491"/>
              <a:gd name="connsiteX3" fmla="*/ 720731 w 1320545"/>
              <a:gd name="connsiteY3" fmla="*/ 10344 h 476491"/>
              <a:gd name="connsiteX4" fmla="*/ 1278375 w 1320545"/>
              <a:gd name="connsiteY4" fmla="*/ 10344 h 476491"/>
              <a:gd name="connsiteX5" fmla="*/ 1310201 w 1320545"/>
              <a:gd name="connsiteY5" fmla="*/ 10344 h 4764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20545" h="476491">
                <a:moveTo>
                  <a:pt x="10344" y="466147"/>
                </a:moveTo>
                <a:lnTo>
                  <a:pt x="178987" y="466147"/>
                </a:lnTo>
                <a:lnTo>
                  <a:pt x="720731" y="466147"/>
                </a:lnTo>
                <a:lnTo>
                  <a:pt x="720731" y="10344"/>
                </a:lnTo>
                <a:lnTo>
                  <a:pt x="1278375" y="10344"/>
                </a:lnTo>
                <a:lnTo>
                  <a:pt x="1310201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24128" y="2121420"/>
            <a:ext cx="101828" cy="76365"/>
          </a:xfrm>
          <a:custGeom>
            <a:avLst/>
            <a:gdLst>
              <a:gd name="connsiteX0" fmla="*/ 101828 w 101828"/>
              <a:gd name="connsiteY0" fmla="*/ 38176 h 76365"/>
              <a:gd name="connsiteX1" fmla="*/ 0 w 101828"/>
              <a:gd name="connsiteY1" fmla="*/ 0 h 76365"/>
              <a:gd name="connsiteX2" fmla="*/ 0 w 101828"/>
              <a:gd name="connsiteY2" fmla="*/ 76365 h 76365"/>
              <a:gd name="connsiteX3" fmla="*/ 101828 w 101828"/>
              <a:gd name="connsiteY3" fmla="*/ 38176 h 763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1828" h="76365">
                <a:moveTo>
                  <a:pt x="101828" y="38176"/>
                </a:moveTo>
                <a:lnTo>
                  <a:pt x="0" y="0"/>
                </a:lnTo>
                <a:lnTo>
                  <a:pt x="0" y="76365"/>
                </a:lnTo>
                <a:lnTo>
                  <a:pt x="101828" y="38176"/>
                </a:lnTo>
              </a:path>
            </a:pathLst>
          </a:custGeom>
          <a:solidFill>
            <a:srgbClr val="9a9a9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13784" y="2111076"/>
            <a:ext cx="122516" cy="97053"/>
          </a:xfrm>
          <a:custGeom>
            <a:avLst/>
            <a:gdLst>
              <a:gd name="connsiteX0" fmla="*/ 112172 w 122516"/>
              <a:gd name="connsiteY0" fmla="*/ 48520 h 97053"/>
              <a:gd name="connsiteX1" fmla="*/ 10344 w 122516"/>
              <a:gd name="connsiteY1" fmla="*/ 10344 h 97053"/>
              <a:gd name="connsiteX2" fmla="*/ 10344 w 122516"/>
              <a:gd name="connsiteY2" fmla="*/ 86709 h 97053"/>
              <a:gd name="connsiteX3" fmla="*/ 112172 w 122516"/>
              <a:gd name="connsiteY3" fmla="*/ 48520 h 970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516" h="97053">
                <a:moveTo>
                  <a:pt x="112172" y="48520"/>
                </a:moveTo>
                <a:lnTo>
                  <a:pt x="10344" y="10344"/>
                </a:lnTo>
                <a:lnTo>
                  <a:pt x="10344" y="86709"/>
                </a:lnTo>
                <a:lnTo>
                  <a:pt x="112172" y="4852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16889" y="3230295"/>
            <a:ext cx="1414386" cy="440651"/>
          </a:xfrm>
          <a:custGeom>
            <a:avLst/>
            <a:gdLst>
              <a:gd name="connsiteX0" fmla="*/ 6350 w 1414386"/>
              <a:gd name="connsiteY0" fmla="*/ 6350 h 440651"/>
              <a:gd name="connsiteX1" fmla="*/ 1408036 w 1414386"/>
              <a:gd name="connsiteY1" fmla="*/ 6350 h 440651"/>
              <a:gd name="connsiteX2" fmla="*/ 1408036 w 1414386"/>
              <a:gd name="connsiteY2" fmla="*/ 434301 h 440651"/>
              <a:gd name="connsiteX3" fmla="*/ 6350 w 1414386"/>
              <a:gd name="connsiteY3" fmla="*/ 434301 h 440651"/>
              <a:gd name="connsiteX4" fmla="*/ 6350 w 1414386"/>
              <a:gd name="connsiteY4" fmla="*/ 6350 h 440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4386" h="440651">
                <a:moveTo>
                  <a:pt x="6350" y="6350"/>
                </a:moveTo>
                <a:lnTo>
                  <a:pt x="1408036" y="6350"/>
                </a:lnTo>
                <a:lnTo>
                  <a:pt x="1408036" y="434301"/>
                </a:lnTo>
                <a:lnTo>
                  <a:pt x="6350" y="43430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5e8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50862" y="3161093"/>
            <a:ext cx="1414386" cy="440651"/>
          </a:xfrm>
          <a:custGeom>
            <a:avLst/>
            <a:gdLst>
              <a:gd name="connsiteX0" fmla="*/ 6350 w 1414386"/>
              <a:gd name="connsiteY0" fmla="*/ 6350 h 440651"/>
              <a:gd name="connsiteX1" fmla="*/ 1408035 w 1414386"/>
              <a:gd name="connsiteY1" fmla="*/ 6350 h 440651"/>
              <a:gd name="connsiteX2" fmla="*/ 1408035 w 1414386"/>
              <a:gd name="connsiteY2" fmla="*/ 434301 h 440651"/>
              <a:gd name="connsiteX3" fmla="*/ 6350 w 1414386"/>
              <a:gd name="connsiteY3" fmla="*/ 434301 h 440651"/>
              <a:gd name="connsiteX4" fmla="*/ 6350 w 1414386"/>
              <a:gd name="connsiteY4" fmla="*/ 6350 h 440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4386" h="440651">
                <a:moveTo>
                  <a:pt x="6350" y="6350"/>
                </a:moveTo>
                <a:lnTo>
                  <a:pt x="1408035" y="6350"/>
                </a:lnTo>
                <a:lnTo>
                  <a:pt x="1408035" y="434301"/>
                </a:lnTo>
                <a:lnTo>
                  <a:pt x="6350" y="43430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5e8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4372" y="3535743"/>
            <a:ext cx="1401686" cy="0"/>
          </a:xfrm>
          <a:custGeom>
            <a:avLst/>
            <a:gdLst>
              <a:gd name="connsiteX0" fmla="*/ 0 w 1401686"/>
              <a:gd name="connsiteY0" fmla="*/ 0 h 0"/>
              <a:gd name="connsiteX1" fmla="*/ 1401685 w 1401686"/>
              <a:gd name="connsiteY1" fmla="*/ 0 h 0"/>
              <a:gd name="connsiteX2" fmla="*/ 0 w 1401686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401686" h="0">
                <a:moveTo>
                  <a:pt x="0" y="0"/>
                </a:moveTo>
                <a:lnTo>
                  <a:pt x="1401685" y="0"/>
                </a:lnTo>
                <a:lnTo>
                  <a:pt x="0" y="0"/>
                </a:lnTo>
              </a:path>
            </a:pathLst>
          </a:custGeom>
          <a:solidFill>
            <a:srgbClr val="004a7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88022" y="3101441"/>
            <a:ext cx="1414386" cy="440651"/>
          </a:xfrm>
          <a:custGeom>
            <a:avLst/>
            <a:gdLst>
              <a:gd name="connsiteX0" fmla="*/ 6350 w 1414386"/>
              <a:gd name="connsiteY0" fmla="*/ 6350 h 440651"/>
              <a:gd name="connsiteX1" fmla="*/ 1408035 w 1414386"/>
              <a:gd name="connsiteY1" fmla="*/ 6350 h 440651"/>
              <a:gd name="connsiteX2" fmla="*/ 1408035 w 1414386"/>
              <a:gd name="connsiteY2" fmla="*/ 434301 h 440651"/>
              <a:gd name="connsiteX3" fmla="*/ 6350 w 1414386"/>
              <a:gd name="connsiteY3" fmla="*/ 434301 h 440651"/>
              <a:gd name="connsiteX4" fmla="*/ 6350 w 1414386"/>
              <a:gd name="connsiteY4" fmla="*/ 6350 h 440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4386" h="440651">
                <a:moveTo>
                  <a:pt x="6350" y="6350"/>
                </a:moveTo>
                <a:lnTo>
                  <a:pt x="1408035" y="6350"/>
                </a:lnTo>
                <a:lnTo>
                  <a:pt x="1408035" y="434301"/>
                </a:lnTo>
                <a:lnTo>
                  <a:pt x="6350" y="43430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5e8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16889" y="4041660"/>
            <a:ext cx="1414386" cy="440651"/>
          </a:xfrm>
          <a:custGeom>
            <a:avLst/>
            <a:gdLst>
              <a:gd name="connsiteX0" fmla="*/ 6350 w 1414386"/>
              <a:gd name="connsiteY0" fmla="*/ 6350 h 440651"/>
              <a:gd name="connsiteX1" fmla="*/ 1408036 w 1414386"/>
              <a:gd name="connsiteY1" fmla="*/ 6350 h 440651"/>
              <a:gd name="connsiteX2" fmla="*/ 1408036 w 1414386"/>
              <a:gd name="connsiteY2" fmla="*/ 434301 h 440651"/>
              <a:gd name="connsiteX3" fmla="*/ 6350 w 1414386"/>
              <a:gd name="connsiteY3" fmla="*/ 434301 h 440651"/>
              <a:gd name="connsiteX4" fmla="*/ 6350 w 1414386"/>
              <a:gd name="connsiteY4" fmla="*/ 6350 h 440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4386" h="440651">
                <a:moveTo>
                  <a:pt x="6350" y="6350"/>
                </a:moveTo>
                <a:lnTo>
                  <a:pt x="1408036" y="6350"/>
                </a:lnTo>
                <a:lnTo>
                  <a:pt x="1408036" y="434301"/>
                </a:lnTo>
                <a:lnTo>
                  <a:pt x="6350" y="43430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5e8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57212" y="4407560"/>
            <a:ext cx="1401686" cy="0"/>
          </a:xfrm>
          <a:custGeom>
            <a:avLst/>
            <a:gdLst>
              <a:gd name="connsiteX0" fmla="*/ 0 w 1401686"/>
              <a:gd name="connsiteY0" fmla="*/ 0 h 0"/>
              <a:gd name="connsiteX1" fmla="*/ 1401685 w 1401686"/>
              <a:gd name="connsiteY1" fmla="*/ 0 h 0"/>
              <a:gd name="connsiteX2" fmla="*/ 0 w 1401686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401686" h="0">
                <a:moveTo>
                  <a:pt x="0" y="0"/>
                </a:moveTo>
                <a:lnTo>
                  <a:pt x="1401685" y="0"/>
                </a:lnTo>
                <a:lnTo>
                  <a:pt x="0" y="0"/>
                </a:lnTo>
              </a:path>
            </a:pathLst>
          </a:custGeom>
          <a:solidFill>
            <a:srgbClr val="004a7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50862" y="3973258"/>
            <a:ext cx="1414386" cy="440651"/>
          </a:xfrm>
          <a:custGeom>
            <a:avLst/>
            <a:gdLst>
              <a:gd name="connsiteX0" fmla="*/ 6350 w 1414386"/>
              <a:gd name="connsiteY0" fmla="*/ 6350 h 440651"/>
              <a:gd name="connsiteX1" fmla="*/ 1408035 w 1414386"/>
              <a:gd name="connsiteY1" fmla="*/ 6350 h 440651"/>
              <a:gd name="connsiteX2" fmla="*/ 1408035 w 1414386"/>
              <a:gd name="connsiteY2" fmla="*/ 434301 h 440651"/>
              <a:gd name="connsiteX3" fmla="*/ 6350 w 1414386"/>
              <a:gd name="connsiteY3" fmla="*/ 434301 h 440651"/>
              <a:gd name="connsiteX4" fmla="*/ 6350 w 1414386"/>
              <a:gd name="connsiteY4" fmla="*/ 6350 h 440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4386" h="440651">
                <a:moveTo>
                  <a:pt x="6350" y="6350"/>
                </a:moveTo>
                <a:lnTo>
                  <a:pt x="1408035" y="6350"/>
                </a:lnTo>
                <a:lnTo>
                  <a:pt x="1408035" y="434301"/>
                </a:lnTo>
                <a:lnTo>
                  <a:pt x="6350" y="43430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5e8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4372" y="4347108"/>
            <a:ext cx="1401686" cy="0"/>
          </a:xfrm>
          <a:custGeom>
            <a:avLst/>
            <a:gdLst>
              <a:gd name="connsiteX0" fmla="*/ 0 w 1401686"/>
              <a:gd name="connsiteY0" fmla="*/ 0 h 0"/>
              <a:gd name="connsiteX1" fmla="*/ 1401685 w 1401686"/>
              <a:gd name="connsiteY1" fmla="*/ 0 h 0"/>
              <a:gd name="connsiteX2" fmla="*/ 0 w 1401686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401686" h="0">
                <a:moveTo>
                  <a:pt x="0" y="0"/>
                </a:moveTo>
                <a:lnTo>
                  <a:pt x="1401685" y="0"/>
                </a:lnTo>
                <a:lnTo>
                  <a:pt x="0" y="0"/>
                </a:lnTo>
              </a:path>
            </a:pathLst>
          </a:custGeom>
          <a:solidFill>
            <a:srgbClr val="004a7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88022" y="3912806"/>
            <a:ext cx="1414386" cy="440651"/>
          </a:xfrm>
          <a:custGeom>
            <a:avLst/>
            <a:gdLst>
              <a:gd name="connsiteX0" fmla="*/ 6350 w 1414386"/>
              <a:gd name="connsiteY0" fmla="*/ 6350 h 440651"/>
              <a:gd name="connsiteX1" fmla="*/ 1408035 w 1414386"/>
              <a:gd name="connsiteY1" fmla="*/ 6350 h 440651"/>
              <a:gd name="connsiteX2" fmla="*/ 1408035 w 1414386"/>
              <a:gd name="connsiteY2" fmla="*/ 434301 h 440651"/>
              <a:gd name="connsiteX3" fmla="*/ 6350 w 1414386"/>
              <a:gd name="connsiteY3" fmla="*/ 434301 h 440651"/>
              <a:gd name="connsiteX4" fmla="*/ 6350 w 1414386"/>
              <a:gd name="connsiteY4" fmla="*/ 6350 h 440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4386" h="440651">
                <a:moveTo>
                  <a:pt x="6350" y="6350"/>
                </a:moveTo>
                <a:lnTo>
                  <a:pt x="1408035" y="6350"/>
                </a:lnTo>
                <a:lnTo>
                  <a:pt x="1408035" y="434301"/>
                </a:lnTo>
                <a:lnTo>
                  <a:pt x="6350" y="43430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5e8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3926" y="2753798"/>
            <a:ext cx="1320545" cy="402513"/>
          </a:xfrm>
          <a:custGeom>
            <a:avLst/>
            <a:gdLst>
              <a:gd name="connsiteX0" fmla="*/ 10344 w 1320545"/>
              <a:gd name="connsiteY0" fmla="*/ 10344 h 402513"/>
              <a:gd name="connsiteX1" fmla="*/ 178987 w 1320545"/>
              <a:gd name="connsiteY1" fmla="*/ 10344 h 402513"/>
              <a:gd name="connsiteX2" fmla="*/ 688905 w 1320545"/>
              <a:gd name="connsiteY2" fmla="*/ 10344 h 402513"/>
              <a:gd name="connsiteX3" fmla="*/ 688905 w 1320545"/>
              <a:gd name="connsiteY3" fmla="*/ 392169 h 402513"/>
              <a:gd name="connsiteX4" fmla="*/ 1278375 w 1320545"/>
              <a:gd name="connsiteY4" fmla="*/ 392169 h 402513"/>
              <a:gd name="connsiteX5" fmla="*/ 1310201 w 1320545"/>
              <a:gd name="connsiteY5" fmla="*/ 392169 h 4025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20545" h="402513">
                <a:moveTo>
                  <a:pt x="10344" y="10344"/>
                </a:moveTo>
                <a:lnTo>
                  <a:pt x="178987" y="10344"/>
                </a:lnTo>
                <a:lnTo>
                  <a:pt x="688905" y="10344"/>
                </a:lnTo>
                <a:lnTo>
                  <a:pt x="688905" y="392169"/>
                </a:lnTo>
                <a:lnTo>
                  <a:pt x="1278375" y="392169"/>
                </a:lnTo>
                <a:lnTo>
                  <a:pt x="1310201" y="392169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24128" y="3107791"/>
            <a:ext cx="101828" cy="76352"/>
          </a:xfrm>
          <a:custGeom>
            <a:avLst/>
            <a:gdLst>
              <a:gd name="connsiteX0" fmla="*/ 101828 w 101828"/>
              <a:gd name="connsiteY0" fmla="*/ 38176 h 76352"/>
              <a:gd name="connsiteX1" fmla="*/ 0 w 101828"/>
              <a:gd name="connsiteY1" fmla="*/ 0 h 76352"/>
              <a:gd name="connsiteX2" fmla="*/ 0 w 101828"/>
              <a:gd name="connsiteY2" fmla="*/ 76352 h 76352"/>
              <a:gd name="connsiteX3" fmla="*/ 101828 w 101828"/>
              <a:gd name="connsiteY3" fmla="*/ 38176 h 763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1828" h="76352">
                <a:moveTo>
                  <a:pt x="101828" y="38176"/>
                </a:moveTo>
                <a:lnTo>
                  <a:pt x="0" y="0"/>
                </a:lnTo>
                <a:lnTo>
                  <a:pt x="0" y="76352"/>
                </a:lnTo>
                <a:lnTo>
                  <a:pt x="101828" y="38176"/>
                </a:lnTo>
              </a:path>
            </a:pathLst>
          </a:custGeom>
          <a:solidFill>
            <a:srgbClr val="9a9a9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13784" y="3097447"/>
            <a:ext cx="122516" cy="97040"/>
          </a:xfrm>
          <a:custGeom>
            <a:avLst/>
            <a:gdLst>
              <a:gd name="connsiteX0" fmla="*/ 112172 w 122516"/>
              <a:gd name="connsiteY0" fmla="*/ 48520 h 97040"/>
              <a:gd name="connsiteX1" fmla="*/ 10344 w 122516"/>
              <a:gd name="connsiteY1" fmla="*/ 10344 h 97040"/>
              <a:gd name="connsiteX2" fmla="*/ 10344 w 122516"/>
              <a:gd name="connsiteY2" fmla="*/ 86696 h 97040"/>
              <a:gd name="connsiteX3" fmla="*/ 112172 w 122516"/>
              <a:gd name="connsiteY3" fmla="*/ 48520 h 97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516" h="97040">
                <a:moveTo>
                  <a:pt x="112172" y="48520"/>
                </a:moveTo>
                <a:lnTo>
                  <a:pt x="10344" y="10344"/>
                </a:lnTo>
                <a:lnTo>
                  <a:pt x="10344" y="86696"/>
                </a:lnTo>
                <a:lnTo>
                  <a:pt x="112172" y="4852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74289" y="4131531"/>
            <a:ext cx="960183" cy="41376"/>
          </a:xfrm>
          <a:custGeom>
            <a:avLst/>
            <a:gdLst>
              <a:gd name="connsiteX0" fmla="*/ 10344 w 960183"/>
              <a:gd name="connsiteY0" fmla="*/ 10344 h 41376"/>
              <a:gd name="connsiteX1" fmla="*/ 949839 w 960183"/>
              <a:gd name="connsiteY1" fmla="*/ 15919 h 413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60183" h="41376">
                <a:moveTo>
                  <a:pt x="10344" y="10344"/>
                </a:moveTo>
                <a:lnTo>
                  <a:pt x="949839" y="15919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24128" y="4109262"/>
            <a:ext cx="101828" cy="76365"/>
          </a:xfrm>
          <a:custGeom>
            <a:avLst/>
            <a:gdLst>
              <a:gd name="connsiteX0" fmla="*/ 101828 w 101828"/>
              <a:gd name="connsiteY0" fmla="*/ 38189 h 76365"/>
              <a:gd name="connsiteX1" fmla="*/ 0 w 101828"/>
              <a:gd name="connsiteY1" fmla="*/ 0 h 76365"/>
              <a:gd name="connsiteX2" fmla="*/ 0 w 101828"/>
              <a:gd name="connsiteY2" fmla="*/ 76365 h 76365"/>
              <a:gd name="connsiteX3" fmla="*/ 101828 w 101828"/>
              <a:gd name="connsiteY3" fmla="*/ 38189 h 763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1828" h="76365">
                <a:moveTo>
                  <a:pt x="101828" y="38189"/>
                </a:moveTo>
                <a:lnTo>
                  <a:pt x="0" y="0"/>
                </a:lnTo>
                <a:lnTo>
                  <a:pt x="0" y="76365"/>
                </a:lnTo>
                <a:lnTo>
                  <a:pt x="101828" y="38189"/>
                </a:lnTo>
              </a:path>
            </a:pathLst>
          </a:custGeom>
          <a:solidFill>
            <a:srgbClr val="9a9a9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13784" y="4098918"/>
            <a:ext cx="122516" cy="97053"/>
          </a:xfrm>
          <a:custGeom>
            <a:avLst/>
            <a:gdLst>
              <a:gd name="connsiteX0" fmla="*/ 112172 w 122516"/>
              <a:gd name="connsiteY0" fmla="*/ 48533 h 97053"/>
              <a:gd name="connsiteX1" fmla="*/ 10344 w 122516"/>
              <a:gd name="connsiteY1" fmla="*/ 10344 h 97053"/>
              <a:gd name="connsiteX2" fmla="*/ 10344 w 122516"/>
              <a:gd name="connsiteY2" fmla="*/ 86709 h 97053"/>
              <a:gd name="connsiteX3" fmla="*/ 112172 w 122516"/>
              <a:gd name="connsiteY3" fmla="*/ 48533 h 970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516" h="97053">
                <a:moveTo>
                  <a:pt x="112172" y="48533"/>
                </a:moveTo>
                <a:lnTo>
                  <a:pt x="10344" y="10344"/>
                </a:lnTo>
                <a:lnTo>
                  <a:pt x="10344" y="86709"/>
                </a:lnTo>
                <a:lnTo>
                  <a:pt x="112172" y="48533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96743" y="2687783"/>
            <a:ext cx="41376" cy="42163"/>
          </a:xfrm>
          <a:custGeom>
            <a:avLst/>
            <a:gdLst>
              <a:gd name="connsiteX0" fmla="*/ 10344 w 41376"/>
              <a:gd name="connsiteY0" fmla="*/ 31819 h 42163"/>
              <a:gd name="connsiteX1" fmla="*/ 10344 w 41376"/>
              <a:gd name="connsiteY1" fmla="*/ 10344 h 42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376" h="42163">
                <a:moveTo>
                  <a:pt x="10344" y="31819"/>
                </a:moveTo>
                <a:lnTo>
                  <a:pt x="10344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96743" y="2581979"/>
            <a:ext cx="41376" cy="42176"/>
          </a:xfrm>
          <a:custGeom>
            <a:avLst/>
            <a:gdLst>
              <a:gd name="connsiteX0" fmla="*/ 10344 w 41376"/>
              <a:gd name="connsiteY0" fmla="*/ 31832 h 42176"/>
              <a:gd name="connsiteX1" fmla="*/ 10344 w 41376"/>
              <a:gd name="connsiteY1" fmla="*/ 10344 h 42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376" h="42176">
                <a:moveTo>
                  <a:pt x="10344" y="31832"/>
                </a:moveTo>
                <a:lnTo>
                  <a:pt x="10344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96743" y="2476188"/>
            <a:ext cx="41376" cy="41376"/>
          </a:xfrm>
          <a:custGeom>
            <a:avLst/>
            <a:gdLst>
              <a:gd name="connsiteX0" fmla="*/ 10344 w 41376"/>
              <a:gd name="connsiteY0" fmla="*/ 31032 h 41376"/>
              <a:gd name="connsiteX1" fmla="*/ 10344 w 41376"/>
              <a:gd name="connsiteY1" fmla="*/ 10344 h 413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376" h="41376">
                <a:moveTo>
                  <a:pt x="10344" y="31032"/>
                </a:moveTo>
                <a:lnTo>
                  <a:pt x="10344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96743" y="2369597"/>
            <a:ext cx="41376" cy="42163"/>
          </a:xfrm>
          <a:custGeom>
            <a:avLst/>
            <a:gdLst>
              <a:gd name="connsiteX0" fmla="*/ 10344 w 41376"/>
              <a:gd name="connsiteY0" fmla="*/ 31819 h 42163"/>
              <a:gd name="connsiteX1" fmla="*/ 10344 w 41376"/>
              <a:gd name="connsiteY1" fmla="*/ 10344 h 42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376" h="42163">
                <a:moveTo>
                  <a:pt x="10344" y="31819"/>
                </a:moveTo>
                <a:lnTo>
                  <a:pt x="10344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96743" y="2263806"/>
            <a:ext cx="41376" cy="42163"/>
          </a:xfrm>
          <a:custGeom>
            <a:avLst/>
            <a:gdLst>
              <a:gd name="connsiteX0" fmla="*/ 10344 w 41376"/>
              <a:gd name="connsiteY0" fmla="*/ 31819 h 42163"/>
              <a:gd name="connsiteX1" fmla="*/ 10344 w 41376"/>
              <a:gd name="connsiteY1" fmla="*/ 10344 h 42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376" h="42163">
                <a:moveTo>
                  <a:pt x="10344" y="31819"/>
                </a:moveTo>
                <a:lnTo>
                  <a:pt x="10344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95956" y="2158002"/>
            <a:ext cx="41376" cy="41376"/>
          </a:xfrm>
          <a:custGeom>
            <a:avLst/>
            <a:gdLst>
              <a:gd name="connsiteX0" fmla="*/ 10344 w 41376"/>
              <a:gd name="connsiteY0" fmla="*/ 31032 h 41376"/>
              <a:gd name="connsiteX1" fmla="*/ 10344 w 41376"/>
              <a:gd name="connsiteY1" fmla="*/ 10344 h 413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376" h="41376">
                <a:moveTo>
                  <a:pt x="10344" y="31032"/>
                </a:moveTo>
                <a:lnTo>
                  <a:pt x="10344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95956" y="2051411"/>
            <a:ext cx="41376" cy="42163"/>
          </a:xfrm>
          <a:custGeom>
            <a:avLst/>
            <a:gdLst>
              <a:gd name="connsiteX0" fmla="*/ 10344 w 41376"/>
              <a:gd name="connsiteY0" fmla="*/ 31819 h 42163"/>
              <a:gd name="connsiteX1" fmla="*/ 10344 w 41376"/>
              <a:gd name="connsiteY1" fmla="*/ 10344 h 42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376" h="42163">
                <a:moveTo>
                  <a:pt x="10344" y="31819"/>
                </a:moveTo>
                <a:lnTo>
                  <a:pt x="10344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95956" y="1945620"/>
            <a:ext cx="41376" cy="42163"/>
          </a:xfrm>
          <a:custGeom>
            <a:avLst/>
            <a:gdLst>
              <a:gd name="connsiteX0" fmla="*/ 10344 w 41376"/>
              <a:gd name="connsiteY0" fmla="*/ 31819 h 42163"/>
              <a:gd name="connsiteX1" fmla="*/ 10344 w 41376"/>
              <a:gd name="connsiteY1" fmla="*/ 10344 h 42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376" h="42163">
                <a:moveTo>
                  <a:pt x="10344" y="31819"/>
                </a:moveTo>
                <a:lnTo>
                  <a:pt x="10344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95956" y="1839817"/>
            <a:ext cx="41376" cy="41376"/>
          </a:xfrm>
          <a:custGeom>
            <a:avLst/>
            <a:gdLst>
              <a:gd name="connsiteX0" fmla="*/ 10344 w 41376"/>
              <a:gd name="connsiteY0" fmla="*/ 31032 h 41376"/>
              <a:gd name="connsiteX1" fmla="*/ 10344 w 41376"/>
              <a:gd name="connsiteY1" fmla="*/ 10344 h 413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376" h="41376">
                <a:moveTo>
                  <a:pt x="10344" y="31032"/>
                </a:moveTo>
                <a:lnTo>
                  <a:pt x="10344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95956" y="1733226"/>
            <a:ext cx="41376" cy="42176"/>
          </a:xfrm>
          <a:custGeom>
            <a:avLst/>
            <a:gdLst>
              <a:gd name="connsiteX0" fmla="*/ 10344 w 41376"/>
              <a:gd name="connsiteY0" fmla="*/ 31832 h 42176"/>
              <a:gd name="connsiteX1" fmla="*/ 10344 w 41376"/>
              <a:gd name="connsiteY1" fmla="*/ 10344 h 42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376" h="42176">
                <a:moveTo>
                  <a:pt x="10344" y="31832"/>
                </a:moveTo>
                <a:lnTo>
                  <a:pt x="10344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95956" y="1627435"/>
            <a:ext cx="41376" cy="42163"/>
          </a:xfrm>
          <a:custGeom>
            <a:avLst/>
            <a:gdLst>
              <a:gd name="connsiteX0" fmla="*/ 10344 w 41376"/>
              <a:gd name="connsiteY0" fmla="*/ 31819 h 42163"/>
              <a:gd name="connsiteX1" fmla="*/ 10344 w 41376"/>
              <a:gd name="connsiteY1" fmla="*/ 10344 h 42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376" h="42163">
                <a:moveTo>
                  <a:pt x="10344" y="31819"/>
                </a:moveTo>
                <a:lnTo>
                  <a:pt x="10344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95156" y="1521644"/>
            <a:ext cx="41376" cy="41363"/>
          </a:xfrm>
          <a:custGeom>
            <a:avLst/>
            <a:gdLst>
              <a:gd name="connsiteX0" fmla="*/ 10344 w 41376"/>
              <a:gd name="connsiteY0" fmla="*/ 31019 h 41363"/>
              <a:gd name="connsiteX1" fmla="*/ 10344 w 41376"/>
              <a:gd name="connsiteY1" fmla="*/ 10344 h 41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376" h="41363">
                <a:moveTo>
                  <a:pt x="10344" y="31019"/>
                </a:moveTo>
                <a:lnTo>
                  <a:pt x="10344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95156" y="1415053"/>
            <a:ext cx="41376" cy="42163"/>
          </a:xfrm>
          <a:custGeom>
            <a:avLst/>
            <a:gdLst>
              <a:gd name="connsiteX0" fmla="*/ 10344 w 41376"/>
              <a:gd name="connsiteY0" fmla="*/ 31819 h 42163"/>
              <a:gd name="connsiteX1" fmla="*/ 10344 w 41376"/>
              <a:gd name="connsiteY1" fmla="*/ 10344 h 42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376" h="42163">
                <a:moveTo>
                  <a:pt x="10344" y="31819"/>
                </a:moveTo>
                <a:lnTo>
                  <a:pt x="10344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67312" y="1311643"/>
            <a:ext cx="76377" cy="101815"/>
          </a:xfrm>
          <a:custGeom>
            <a:avLst/>
            <a:gdLst>
              <a:gd name="connsiteX0" fmla="*/ 38188 w 76377"/>
              <a:gd name="connsiteY0" fmla="*/ 0 h 101815"/>
              <a:gd name="connsiteX1" fmla="*/ 0 w 76377"/>
              <a:gd name="connsiteY1" fmla="*/ 101815 h 101815"/>
              <a:gd name="connsiteX2" fmla="*/ 76377 w 76377"/>
              <a:gd name="connsiteY2" fmla="*/ 101815 h 101815"/>
              <a:gd name="connsiteX3" fmla="*/ 38188 w 76377"/>
              <a:gd name="connsiteY3" fmla="*/ 0 h 101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377" h="101815">
                <a:moveTo>
                  <a:pt x="38188" y="0"/>
                </a:moveTo>
                <a:lnTo>
                  <a:pt x="0" y="101815"/>
                </a:lnTo>
                <a:lnTo>
                  <a:pt x="76377" y="101815"/>
                </a:lnTo>
                <a:lnTo>
                  <a:pt x="38188" y="0"/>
                </a:lnTo>
              </a:path>
            </a:pathLst>
          </a:custGeom>
          <a:solidFill>
            <a:srgbClr val="9a9a9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56967" y="1301299"/>
            <a:ext cx="97066" cy="122504"/>
          </a:xfrm>
          <a:custGeom>
            <a:avLst/>
            <a:gdLst>
              <a:gd name="connsiteX0" fmla="*/ 48533 w 97066"/>
              <a:gd name="connsiteY0" fmla="*/ 10344 h 122504"/>
              <a:gd name="connsiteX1" fmla="*/ 10344 w 97066"/>
              <a:gd name="connsiteY1" fmla="*/ 112160 h 122504"/>
              <a:gd name="connsiteX2" fmla="*/ 86721 w 97066"/>
              <a:gd name="connsiteY2" fmla="*/ 112160 h 122504"/>
              <a:gd name="connsiteX3" fmla="*/ 48533 w 97066"/>
              <a:gd name="connsiteY3" fmla="*/ 10344 h 122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7066" h="122504">
                <a:moveTo>
                  <a:pt x="48533" y="10344"/>
                </a:moveTo>
                <a:lnTo>
                  <a:pt x="10344" y="112160"/>
                </a:lnTo>
                <a:lnTo>
                  <a:pt x="86721" y="112160"/>
                </a:lnTo>
                <a:lnTo>
                  <a:pt x="48533" y="10344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82107" y="1821535"/>
            <a:ext cx="30226" cy="33401"/>
          </a:xfrm>
          <a:custGeom>
            <a:avLst/>
            <a:gdLst>
              <a:gd name="connsiteX0" fmla="*/ 8750 w 30226"/>
              <a:gd name="connsiteY0" fmla="*/ 0 h 33401"/>
              <a:gd name="connsiteX1" fmla="*/ 0 w 30226"/>
              <a:gd name="connsiteY1" fmla="*/ 8750 h 33401"/>
              <a:gd name="connsiteX2" fmla="*/ 30226 w 30226"/>
              <a:gd name="connsiteY2" fmla="*/ 33401 h 33401"/>
              <a:gd name="connsiteX3" fmla="*/ 8750 w 30226"/>
              <a:gd name="connsiteY3" fmla="*/ 0 h 334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0226" h="33401">
                <a:moveTo>
                  <a:pt x="8750" y="0"/>
                </a:moveTo>
                <a:lnTo>
                  <a:pt x="0" y="8750"/>
                </a:lnTo>
                <a:cubicBezTo>
                  <a:pt x="12725" y="17500"/>
                  <a:pt x="23063" y="25450"/>
                  <a:pt x="30226" y="33401"/>
                </a:cubicBezTo>
                <a:cubicBezTo>
                  <a:pt x="30226" y="16700"/>
                  <a:pt x="20675" y="8750"/>
                  <a:pt x="875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78131" y="1861299"/>
            <a:ext cx="27838" cy="34213"/>
          </a:xfrm>
          <a:custGeom>
            <a:avLst/>
            <a:gdLst>
              <a:gd name="connsiteX0" fmla="*/ 8750 w 27838"/>
              <a:gd name="connsiteY0" fmla="*/ 0 h 34213"/>
              <a:gd name="connsiteX1" fmla="*/ 0 w 27838"/>
              <a:gd name="connsiteY1" fmla="*/ 8750 h 34213"/>
              <a:gd name="connsiteX2" fmla="*/ 27838 w 27838"/>
              <a:gd name="connsiteY2" fmla="*/ 34213 h 34213"/>
              <a:gd name="connsiteX3" fmla="*/ 8750 w 27838"/>
              <a:gd name="connsiteY3" fmla="*/ 0 h 342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7838" h="34213">
                <a:moveTo>
                  <a:pt x="8750" y="0"/>
                </a:moveTo>
                <a:lnTo>
                  <a:pt x="0" y="8750"/>
                </a:lnTo>
                <a:cubicBezTo>
                  <a:pt x="11925" y="17500"/>
                  <a:pt x="21475" y="26250"/>
                  <a:pt x="27838" y="34213"/>
                </a:cubicBezTo>
                <a:cubicBezTo>
                  <a:pt x="29426" y="16713"/>
                  <a:pt x="19888" y="8750"/>
                  <a:pt x="875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81306" y="1908238"/>
            <a:ext cx="38189" cy="59651"/>
          </a:xfrm>
          <a:custGeom>
            <a:avLst/>
            <a:gdLst>
              <a:gd name="connsiteX0" fmla="*/ 27051 w 38189"/>
              <a:gd name="connsiteY0" fmla="*/ 0 h 59651"/>
              <a:gd name="connsiteX1" fmla="*/ 0 w 38189"/>
              <a:gd name="connsiteY1" fmla="*/ 59651 h 59651"/>
              <a:gd name="connsiteX2" fmla="*/ 38189 w 38189"/>
              <a:gd name="connsiteY2" fmla="*/ 3974 h 59651"/>
              <a:gd name="connsiteX3" fmla="*/ 27051 w 38189"/>
              <a:gd name="connsiteY3" fmla="*/ 0 h 5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8189" h="59651">
                <a:moveTo>
                  <a:pt x="27051" y="0"/>
                </a:moveTo>
                <a:cubicBezTo>
                  <a:pt x="19101" y="19888"/>
                  <a:pt x="10350" y="39776"/>
                  <a:pt x="0" y="59651"/>
                </a:cubicBezTo>
                <a:cubicBezTo>
                  <a:pt x="21475" y="46139"/>
                  <a:pt x="30238" y="25450"/>
                  <a:pt x="38189" y="3974"/>
                </a:cubicBezTo>
                <a:lnTo>
                  <a:pt x="27051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22670" y="1818347"/>
            <a:ext cx="108191" cy="150342"/>
          </a:xfrm>
          <a:custGeom>
            <a:avLst/>
            <a:gdLst>
              <a:gd name="connsiteX0" fmla="*/ 4775 w 108191"/>
              <a:gd name="connsiteY0" fmla="*/ 29438 h 150342"/>
              <a:gd name="connsiteX1" fmla="*/ 4775 w 108191"/>
              <a:gd name="connsiteY1" fmla="*/ 41363 h 150342"/>
              <a:gd name="connsiteX2" fmla="*/ 48526 w 108191"/>
              <a:gd name="connsiteY2" fmla="*/ 41363 h 150342"/>
              <a:gd name="connsiteX3" fmla="*/ 48526 w 108191"/>
              <a:gd name="connsiteY3" fmla="*/ 81927 h 150342"/>
              <a:gd name="connsiteX4" fmla="*/ 9550 w 108191"/>
              <a:gd name="connsiteY4" fmla="*/ 81927 h 150342"/>
              <a:gd name="connsiteX5" fmla="*/ 9550 w 108191"/>
              <a:gd name="connsiteY5" fmla="*/ 93865 h 150342"/>
              <a:gd name="connsiteX6" fmla="*/ 48526 w 108191"/>
              <a:gd name="connsiteY6" fmla="*/ 93865 h 150342"/>
              <a:gd name="connsiteX7" fmla="*/ 48526 w 108191"/>
              <a:gd name="connsiteY7" fmla="*/ 138404 h 150342"/>
              <a:gd name="connsiteX8" fmla="*/ 0 w 108191"/>
              <a:gd name="connsiteY8" fmla="*/ 138404 h 150342"/>
              <a:gd name="connsiteX9" fmla="*/ 0 w 108191"/>
              <a:gd name="connsiteY9" fmla="*/ 150342 h 150342"/>
              <a:gd name="connsiteX10" fmla="*/ 108191 w 108191"/>
              <a:gd name="connsiteY10" fmla="*/ 150342 h 150342"/>
              <a:gd name="connsiteX11" fmla="*/ 108191 w 108191"/>
              <a:gd name="connsiteY11" fmla="*/ 138404 h 150342"/>
              <a:gd name="connsiteX12" fmla="*/ 61264 w 108191"/>
              <a:gd name="connsiteY12" fmla="*/ 138404 h 150342"/>
              <a:gd name="connsiteX13" fmla="*/ 61264 w 108191"/>
              <a:gd name="connsiteY13" fmla="*/ 93865 h 150342"/>
              <a:gd name="connsiteX14" fmla="*/ 100241 w 108191"/>
              <a:gd name="connsiteY14" fmla="*/ 93865 h 150342"/>
              <a:gd name="connsiteX15" fmla="*/ 100241 w 108191"/>
              <a:gd name="connsiteY15" fmla="*/ 81927 h 150342"/>
              <a:gd name="connsiteX16" fmla="*/ 61264 w 108191"/>
              <a:gd name="connsiteY16" fmla="*/ 81927 h 150342"/>
              <a:gd name="connsiteX17" fmla="*/ 61264 w 108191"/>
              <a:gd name="connsiteY17" fmla="*/ 41363 h 150342"/>
              <a:gd name="connsiteX18" fmla="*/ 105016 w 108191"/>
              <a:gd name="connsiteY18" fmla="*/ 41363 h 150342"/>
              <a:gd name="connsiteX19" fmla="*/ 105016 w 108191"/>
              <a:gd name="connsiteY19" fmla="*/ 29438 h 150342"/>
              <a:gd name="connsiteX20" fmla="*/ 54102 w 108191"/>
              <a:gd name="connsiteY20" fmla="*/ 29438 h 150342"/>
              <a:gd name="connsiteX21" fmla="*/ 61264 w 108191"/>
              <a:gd name="connsiteY21" fmla="*/ 26250 h 150342"/>
              <a:gd name="connsiteX22" fmla="*/ 50126 w 108191"/>
              <a:gd name="connsiteY22" fmla="*/ 0 h 150342"/>
              <a:gd name="connsiteX23" fmla="*/ 50126 w 108191"/>
              <a:gd name="connsiteY23" fmla="*/ 29438 h 150342"/>
              <a:gd name="connsiteX24" fmla="*/ 4775 w 108191"/>
              <a:gd name="connsiteY24" fmla="*/ 29438 h 1503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08191" h="150342">
                <a:moveTo>
                  <a:pt x="4775" y="29438"/>
                </a:moveTo>
                <a:lnTo>
                  <a:pt x="4775" y="41363"/>
                </a:lnTo>
                <a:lnTo>
                  <a:pt x="48526" y="41363"/>
                </a:lnTo>
                <a:lnTo>
                  <a:pt x="48526" y="81927"/>
                </a:lnTo>
                <a:lnTo>
                  <a:pt x="9550" y="81927"/>
                </a:lnTo>
                <a:lnTo>
                  <a:pt x="9550" y="93865"/>
                </a:lnTo>
                <a:lnTo>
                  <a:pt x="48526" y="93865"/>
                </a:lnTo>
                <a:lnTo>
                  <a:pt x="48526" y="138404"/>
                </a:lnTo>
                <a:lnTo>
                  <a:pt x="0" y="138404"/>
                </a:lnTo>
                <a:lnTo>
                  <a:pt x="0" y="150342"/>
                </a:lnTo>
                <a:lnTo>
                  <a:pt x="108191" y="150342"/>
                </a:lnTo>
                <a:lnTo>
                  <a:pt x="108191" y="138404"/>
                </a:lnTo>
                <a:lnTo>
                  <a:pt x="61264" y="138404"/>
                </a:lnTo>
                <a:lnTo>
                  <a:pt x="61264" y="93865"/>
                </a:lnTo>
                <a:lnTo>
                  <a:pt x="100241" y="93865"/>
                </a:lnTo>
                <a:lnTo>
                  <a:pt x="100241" y="81927"/>
                </a:lnTo>
                <a:lnTo>
                  <a:pt x="61264" y="81927"/>
                </a:lnTo>
                <a:lnTo>
                  <a:pt x="61264" y="41363"/>
                </a:lnTo>
                <a:lnTo>
                  <a:pt x="105016" y="41363"/>
                </a:lnTo>
                <a:lnTo>
                  <a:pt x="105016" y="29438"/>
                </a:lnTo>
                <a:lnTo>
                  <a:pt x="54102" y="29438"/>
                </a:lnTo>
                <a:lnTo>
                  <a:pt x="61264" y="26250"/>
                </a:lnTo>
                <a:cubicBezTo>
                  <a:pt x="58877" y="18300"/>
                  <a:pt x="54902" y="9550"/>
                  <a:pt x="50126" y="0"/>
                </a:cubicBezTo>
                <a:cubicBezTo>
                  <a:pt x="42964" y="11137"/>
                  <a:pt x="46938" y="19888"/>
                  <a:pt x="50126" y="29438"/>
                </a:cubicBezTo>
                <a:lnTo>
                  <a:pt x="4775" y="2943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35254" y="2446763"/>
            <a:ext cx="89103" cy="71589"/>
          </a:xfrm>
          <a:custGeom>
            <a:avLst/>
            <a:gdLst>
              <a:gd name="connsiteX0" fmla="*/ 10344 w 89103"/>
              <a:gd name="connsiteY0" fmla="*/ 61245 h 71589"/>
              <a:gd name="connsiteX1" fmla="*/ 78759 w 89103"/>
              <a:gd name="connsiteY1" fmla="*/ 10344 h 715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103" h="71589">
                <a:moveTo>
                  <a:pt x="10344" y="61245"/>
                </a:moveTo>
                <a:lnTo>
                  <a:pt x="78759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71296" y="2345734"/>
            <a:ext cx="89103" cy="70802"/>
          </a:xfrm>
          <a:custGeom>
            <a:avLst/>
            <a:gdLst>
              <a:gd name="connsiteX0" fmla="*/ 10344 w 89103"/>
              <a:gd name="connsiteY0" fmla="*/ 60458 h 70802"/>
              <a:gd name="connsiteX1" fmla="*/ 78759 w 89103"/>
              <a:gd name="connsiteY1" fmla="*/ 10344 h 708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103" h="70802">
                <a:moveTo>
                  <a:pt x="10344" y="60458"/>
                </a:moveTo>
                <a:lnTo>
                  <a:pt x="78759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07326" y="2243918"/>
            <a:ext cx="89103" cy="71589"/>
          </a:xfrm>
          <a:custGeom>
            <a:avLst/>
            <a:gdLst>
              <a:gd name="connsiteX0" fmla="*/ 10344 w 89103"/>
              <a:gd name="connsiteY0" fmla="*/ 61245 h 71589"/>
              <a:gd name="connsiteX1" fmla="*/ 78759 w 89103"/>
              <a:gd name="connsiteY1" fmla="*/ 10344 h 715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103" h="71589">
                <a:moveTo>
                  <a:pt x="10344" y="61245"/>
                </a:moveTo>
                <a:lnTo>
                  <a:pt x="78759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44156" y="2142890"/>
            <a:ext cx="88303" cy="71602"/>
          </a:xfrm>
          <a:custGeom>
            <a:avLst/>
            <a:gdLst>
              <a:gd name="connsiteX0" fmla="*/ 10344 w 88303"/>
              <a:gd name="connsiteY0" fmla="*/ 61258 h 71602"/>
              <a:gd name="connsiteX1" fmla="*/ 77958 w 88303"/>
              <a:gd name="connsiteY1" fmla="*/ 10344 h 716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303" h="71602">
                <a:moveTo>
                  <a:pt x="10344" y="61258"/>
                </a:moveTo>
                <a:lnTo>
                  <a:pt x="77958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80185" y="2041074"/>
            <a:ext cx="88303" cy="71602"/>
          </a:xfrm>
          <a:custGeom>
            <a:avLst/>
            <a:gdLst>
              <a:gd name="connsiteX0" fmla="*/ 10344 w 88303"/>
              <a:gd name="connsiteY0" fmla="*/ 61258 h 71602"/>
              <a:gd name="connsiteX1" fmla="*/ 77958 w 88303"/>
              <a:gd name="connsiteY1" fmla="*/ 10344 h 716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303" h="71602">
                <a:moveTo>
                  <a:pt x="10344" y="61258"/>
                </a:moveTo>
                <a:lnTo>
                  <a:pt x="77958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16215" y="1940045"/>
            <a:ext cx="88303" cy="71602"/>
          </a:xfrm>
          <a:custGeom>
            <a:avLst/>
            <a:gdLst>
              <a:gd name="connsiteX0" fmla="*/ 10344 w 88303"/>
              <a:gd name="connsiteY0" fmla="*/ 61258 h 71602"/>
              <a:gd name="connsiteX1" fmla="*/ 77958 w 88303"/>
              <a:gd name="connsiteY1" fmla="*/ 10344 h 716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303" h="71602">
                <a:moveTo>
                  <a:pt x="10344" y="61258"/>
                </a:moveTo>
                <a:lnTo>
                  <a:pt x="77958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52245" y="1838229"/>
            <a:ext cx="88303" cy="71602"/>
          </a:xfrm>
          <a:custGeom>
            <a:avLst/>
            <a:gdLst>
              <a:gd name="connsiteX0" fmla="*/ 10344 w 88303"/>
              <a:gd name="connsiteY0" fmla="*/ 61258 h 71602"/>
              <a:gd name="connsiteX1" fmla="*/ 77959 w 88303"/>
              <a:gd name="connsiteY1" fmla="*/ 10344 h 716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303" h="71602">
                <a:moveTo>
                  <a:pt x="10344" y="61258"/>
                </a:moveTo>
                <a:lnTo>
                  <a:pt x="77959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88274" y="1737213"/>
            <a:ext cx="88315" cy="71589"/>
          </a:xfrm>
          <a:custGeom>
            <a:avLst/>
            <a:gdLst>
              <a:gd name="connsiteX0" fmla="*/ 10344 w 88315"/>
              <a:gd name="connsiteY0" fmla="*/ 61245 h 71589"/>
              <a:gd name="connsiteX1" fmla="*/ 77971 w 88315"/>
              <a:gd name="connsiteY1" fmla="*/ 10344 h 715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315" h="71589">
                <a:moveTo>
                  <a:pt x="10344" y="61245"/>
                </a:moveTo>
                <a:lnTo>
                  <a:pt x="77971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24304" y="1636185"/>
            <a:ext cx="88315" cy="70802"/>
          </a:xfrm>
          <a:custGeom>
            <a:avLst/>
            <a:gdLst>
              <a:gd name="connsiteX0" fmla="*/ 10344 w 88315"/>
              <a:gd name="connsiteY0" fmla="*/ 60458 h 70802"/>
              <a:gd name="connsiteX1" fmla="*/ 77971 w 88315"/>
              <a:gd name="connsiteY1" fmla="*/ 10344 h 708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315" h="70802">
                <a:moveTo>
                  <a:pt x="10344" y="60458"/>
                </a:moveTo>
                <a:lnTo>
                  <a:pt x="77971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60347" y="1534369"/>
            <a:ext cx="89103" cy="71589"/>
          </a:xfrm>
          <a:custGeom>
            <a:avLst/>
            <a:gdLst>
              <a:gd name="connsiteX0" fmla="*/ 10344 w 89103"/>
              <a:gd name="connsiteY0" fmla="*/ 61245 h 71589"/>
              <a:gd name="connsiteX1" fmla="*/ 78759 w 89103"/>
              <a:gd name="connsiteY1" fmla="*/ 10344 h 715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103" h="71589">
                <a:moveTo>
                  <a:pt x="10344" y="61245"/>
                </a:moveTo>
                <a:lnTo>
                  <a:pt x="78759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96376" y="1433341"/>
            <a:ext cx="89103" cy="70802"/>
          </a:xfrm>
          <a:custGeom>
            <a:avLst/>
            <a:gdLst>
              <a:gd name="connsiteX0" fmla="*/ 10344 w 89103"/>
              <a:gd name="connsiteY0" fmla="*/ 60458 h 70802"/>
              <a:gd name="connsiteX1" fmla="*/ 78759 w 89103"/>
              <a:gd name="connsiteY1" fmla="*/ 10344 h 708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103" h="70802">
                <a:moveTo>
                  <a:pt x="10344" y="60458"/>
                </a:moveTo>
                <a:lnTo>
                  <a:pt x="78759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32406" y="1348225"/>
            <a:ext cx="66827" cy="54902"/>
          </a:xfrm>
          <a:custGeom>
            <a:avLst/>
            <a:gdLst>
              <a:gd name="connsiteX0" fmla="*/ 10344 w 66827"/>
              <a:gd name="connsiteY0" fmla="*/ 44557 h 54902"/>
              <a:gd name="connsiteX1" fmla="*/ 56483 w 66827"/>
              <a:gd name="connsiteY1" fmla="*/ 10344 h 54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6827" h="54902">
                <a:moveTo>
                  <a:pt x="10344" y="44557"/>
                </a:moveTo>
                <a:lnTo>
                  <a:pt x="56483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66614" y="1297330"/>
            <a:ext cx="104216" cy="91465"/>
          </a:xfrm>
          <a:custGeom>
            <a:avLst/>
            <a:gdLst>
              <a:gd name="connsiteX0" fmla="*/ 104216 w 104216"/>
              <a:gd name="connsiteY0" fmla="*/ 0 h 91465"/>
              <a:gd name="connsiteX1" fmla="*/ 0 w 104216"/>
              <a:gd name="connsiteY1" fmla="*/ 30225 h 91465"/>
              <a:gd name="connsiteX2" fmla="*/ 45351 w 104216"/>
              <a:gd name="connsiteY2" fmla="*/ 91465 h 91465"/>
              <a:gd name="connsiteX3" fmla="*/ 104216 w 104216"/>
              <a:gd name="connsiteY3" fmla="*/ 0 h 91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4216" h="91465">
                <a:moveTo>
                  <a:pt x="104216" y="0"/>
                </a:moveTo>
                <a:lnTo>
                  <a:pt x="0" y="30225"/>
                </a:lnTo>
                <a:lnTo>
                  <a:pt x="45351" y="91465"/>
                </a:lnTo>
                <a:lnTo>
                  <a:pt x="104216" y="0"/>
                </a:lnTo>
              </a:path>
            </a:pathLst>
          </a:custGeom>
          <a:solidFill>
            <a:srgbClr val="9a9a9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56269" y="1286986"/>
            <a:ext cx="124904" cy="112153"/>
          </a:xfrm>
          <a:custGeom>
            <a:avLst/>
            <a:gdLst>
              <a:gd name="connsiteX0" fmla="*/ 114560 w 124904"/>
              <a:gd name="connsiteY0" fmla="*/ 10344 h 112153"/>
              <a:gd name="connsiteX1" fmla="*/ 10344 w 124904"/>
              <a:gd name="connsiteY1" fmla="*/ 40570 h 112153"/>
              <a:gd name="connsiteX2" fmla="*/ 55695 w 124904"/>
              <a:gd name="connsiteY2" fmla="*/ 101809 h 112153"/>
              <a:gd name="connsiteX3" fmla="*/ 114560 w 124904"/>
              <a:gd name="connsiteY3" fmla="*/ 10344 h 1121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4904" h="112153">
                <a:moveTo>
                  <a:pt x="114560" y="10344"/>
                </a:moveTo>
                <a:lnTo>
                  <a:pt x="10344" y="40570"/>
                </a:lnTo>
                <a:lnTo>
                  <a:pt x="55695" y="101809"/>
                </a:lnTo>
                <a:lnTo>
                  <a:pt x="114560" y="10344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19730" y="4818817"/>
            <a:ext cx="41376" cy="818527"/>
          </a:xfrm>
          <a:custGeom>
            <a:avLst/>
            <a:gdLst>
              <a:gd name="connsiteX0" fmla="*/ 10344 w 41376"/>
              <a:gd name="connsiteY0" fmla="*/ 808184 h 818527"/>
              <a:gd name="connsiteX1" fmla="*/ 10344 w 41376"/>
              <a:gd name="connsiteY1" fmla="*/ 10344 h 818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376" h="818527">
                <a:moveTo>
                  <a:pt x="10344" y="808184"/>
                </a:moveTo>
                <a:lnTo>
                  <a:pt x="10344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92685" y="4727333"/>
            <a:ext cx="76365" cy="101828"/>
          </a:xfrm>
          <a:custGeom>
            <a:avLst/>
            <a:gdLst>
              <a:gd name="connsiteX0" fmla="*/ 38175 w 76365"/>
              <a:gd name="connsiteY0" fmla="*/ 0 h 101828"/>
              <a:gd name="connsiteX1" fmla="*/ 0 w 76365"/>
              <a:gd name="connsiteY1" fmla="*/ 101828 h 101828"/>
              <a:gd name="connsiteX2" fmla="*/ 76365 w 76365"/>
              <a:gd name="connsiteY2" fmla="*/ 101828 h 101828"/>
              <a:gd name="connsiteX3" fmla="*/ 38175 w 76365"/>
              <a:gd name="connsiteY3" fmla="*/ 0 h 101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365" h="101828">
                <a:moveTo>
                  <a:pt x="38175" y="0"/>
                </a:moveTo>
                <a:lnTo>
                  <a:pt x="0" y="101828"/>
                </a:lnTo>
                <a:lnTo>
                  <a:pt x="76365" y="101828"/>
                </a:lnTo>
                <a:lnTo>
                  <a:pt x="38175" y="0"/>
                </a:lnTo>
              </a:path>
            </a:pathLst>
          </a:custGeom>
          <a:solidFill>
            <a:srgbClr val="9a9a9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82341" y="4716989"/>
            <a:ext cx="97053" cy="122516"/>
          </a:xfrm>
          <a:custGeom>
            <a:avLst/>
            <a:gdLst>
              <a:gd name="connsiteX0" fmla="*/ 48520 w 97053"/>
              <a:gd name="connsiteY0" fmla="*/ 10344 h 122516"/>
              <a:gd name="connsiteX1" fmla="*/ 10344 w 97053"/>
              <a:gd name="connsiteY1" fmla="*/ 112172 h 122516"/>
              <a:gd name="connsiteX2" fmla="*/ 86709 w 97053"/>
              <a:gd name="connsiteY2" fmla="*/ 112172 h 122516"/>
              <a:gd name="connsiteX3" fmla="*/ 48520 w 97053"/>
              <a:gd name="connsiteY3" fmla="*/ 10344 h 122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7053" h="122516">
                <a:moveTo>
                  <a:pt x="48520" y="10344"/>
                </a:moveTo>
                <a:lnTo>
                  <a:pt x="10344" y="112172"/>
                </a:lnTo>
                <a:lnTo>
                  <a:pt x="86709" y="112172"/>
                </a:lnTo>
                <a:lnTo>
                  <a:pt x="48520" y="10344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72084" y="2686983"/>
            <a:ext cx="1326921" cy="41376"/>
          </a:xfrm>
          <a:custGeom>
            <a:avLst/>
            <a:gdLst>
              <a:gd name="connsiteX0" fmla="*/ 10344 w 1326921"/>
              <a:gd name="connsiteY0" fmla="*/ 10344 h 41376"/>
              <a:gd name="connsiteX1" fmla="*/ 1316577 w 1326921"/>
              <a:gd name="connsiteY1" fmla="*/ 10344 h 413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26921" h="41376">
                <a:moveTo>
                  <a:pt x="10344" y="10344"/>
                </a:moveTo>
                <a:lnTo>
                  <a:pt x="1316577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88661" y="2659151"/>
            <a:ext cx="101815" cy="76365"/>
          </a:xfrm>
          <a:custGeom>
            <a:avLst/>
            <a:gdLst>
              <a:gd name="connsiteX0" fmla="*/ 101815 w 101815"/>
              <a:gd name="connsiteY0" fmla="*/ 38176 h 76365"/>
              <a:gd name="connsiteX1" fmla="*/ 0 w 101815"/>
              <a:gd name="connsiteY1" fmla="*/ 0 h 76365"/>
              <a:gd name="connsiteX2" fmla="*/ 0 w 101815"/>
              <a:gd name="connsiteY2" fmla="*/ 76365 h 76365"/>
              <a:gd name="connsiteX3" fmla="*/ 101815 w 101815"/>
              <a:gd name="connsiteY3" fmla="*/ 38176 h 763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1815" h="76365">
                <a:moveTo>
                  <a:pt x="101815" y="38176"/>
                </a:moveTo>
                <a:lnTo>
                  <a:pt x="0" y="0"/>
                </a:lnTo>
                <a:lnTo>
                  <a:pt x="0" y="76365"/>
                </a:lnTo>
                <a:lnTo>
                  <a:pt x="101815" y="38176"/>
                </a:lnTo>
              </a:path>
            </a:pathLst>
          </a:custGeom>
          <a:solidFill>
            <a:srgbClr val="9a9a9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78317" y="2648807"/>
            <a:ext cx="122504" cy="97053"/>
          </a:xfrm>
          <a:custGeom>
            <a:avLst/>
            <a:gdLst>
              <a:gd name="connsiteX0" fmla="*/ 112160 w 122504"/>
              <a:gd name="connsiteY0" fmla="*/ 48520 h 97053"/>
              <a:gd name="connsiteX1" fmla="*/ 10344 w 122504"/>
              <a:gd name="connsiteY1" fmla="*/ 10344 h 97053"/>
              <a:gd name="connsiteX2" fmla="*/ 10344 w 122504"/>
              <a:gd name="connsiteY2" fmla="*/ 86709 h 97053"/>
              <a:gd name="connsiteX3" fmla="*/ 112160 w 122504"/>
              <a:gd name="connsiteY3" fmla="*/ 48520 h 970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504" h="97053">
                <a:moveTo>
                  <a:pt x="112160" y="48520"/>
                </a:moveTo>
                <a:lnTo>
                  <a:pt x="10344" y="10344"/>
                </a:lnTo>
                <a:lnTo>
                  <a:pt x="10344" y="86709"/>
                </a:lnTo>
                <a:lnTo>
                  <a:pt x="112160" y="4852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80612" y="2659151"/>
            <a:ext cx="101815" cy="76365"/>
          </a:xfrm>
          <a:custGeom>
            <a:avLst/>
            <a:gdLst>
              <a:gd name="connsiteX0" fmla="*/ 0 w 101815"/>
              <a:gd name="connsiteY0" fmla="*/ 38176 h 76365"/>
              <a:gd name="connsiteX1" fmla="*/ 101815 w 101815"/>
              <a:gd name="connsiteY1" fmla="*/ 76365 h 76365"/>
              <a:gd name="connsiteX2" fmla="*/ 101815 w 101815"/>
              <a:gd name="connsiteY2" fmla="*/ 0 h 76365"/>
              <a:gd name="connsiteX3" fmla="*/ 0 w 101815"/>
              <a:gd name="connsiteY3" fmla="*/ 38176 h 763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1815" h="76365">
                <a:moveTo>
                  <a:pt x="0" y="38176"/>
                </a:moveTo>
                <a:lnTo>
                  <a:pt x="101815" y="76365"/>
                </a:lnTo>
                <a:lnTo>
                  <a:pt x="101815" y="0"/>
                </a:lnTo>
                <a:lnTo>
                  <a:pt x="0" y="38176"/>
                </a:lnTo>
              </a:path>
            </a:pathLst>
          </a:custGeom>
          <a:solidFill>
            <a:srgbClr val="9a9a9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70268" y="2648807"/>
            <a:ext cx="122504" cy="97053"/>
          </a:xfrm>
          <a:custGeom>
            <a:avLst/>
            <a:gdLst>
              <a:gd name="connsiteX0" fmla="*/ 10344 w 122504"/>
              <a:gd name="connsiteY0" fmla="*/ 48520 h 97053"/>
              <a:gd name="connsiteX1" fmla="*/ 112160 w 122504"/>
              <a:gd name="connsiteY1" fmla="*/ 86709 h 97053"/>
              <a:gd name="connsiteX2" fmla="*/ 112160 w 122504"/>
              <a:gd name="connsiteY2" fmla="*/ 10344 h 97053"/>
              <a:gd name="connsiteX3" fmla="*/ 10344 w 122504"/>
              <a:gd name="connsiteY3" fmla="*/ 48520 h 970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504" h="97053">
                <a:moveTo>
                  <a:pt x="10344" y="48520"/>
                </a:moveTo>
                <a:lnTo>
                  <a:pt x="112160" y="86709"/>
                </a:lnTo>
                <a:lnTo>
                  <a:pt x="112160" y="10344"/>
                </a:lnTo>
                <a:lnTo>
                  <a:pt x="10344" y="4852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45974" y="3628009"/>
            <a:ext cx="392188" cy="392963"/>
          </a:xfrm>
          <a:custGeom>
            <a:avLst/>
            <a:gdLst>
              <a:gd name="connsiteX0" fmla="*/ 84328 w 392188"/>
              <a:gd name="connsiteY0" fmla="*/ 0 h 392963"/>
              <a:gd name="connsiteX1" fmla="*/ 307073 w 392188"/>
              <a:gd name="connsiteY1" fmla="*/ 0 h 392963"/>
              <a:gd name="connsiteX2" fmla="*/ 392188 w 392188"/>
              <a:gd name="connsiteY2" fmla="*/ 85115 h 392963"/>
              <a:gd name="connsiteX3" fmla="*/ 307073 w 392188"/>
              <a:gd name="connsiteY3" fmla="*/ 392963 h 392963"/>
              <a:gd name="connsiteX4" fmla="*/ 0 w 392188"/>
              <a:gd name="connsiteY4" fmla="*/ 307847 h 392963"/>
              <a:gd name="connsiteX5" fmla="*/ 84328 w 392188"/>
              <a:gd name="connsiteY5" fmla="*/ 0 h 3929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92188" h="392963">
                <a:moveTo>
                  <a:pt x="84328" y="0"/>
                </a:moveTo>
                <a:lnTo>
                  <a:pt x="307073" y="0"/>
                </a:lnTo>
                <a:cubicBezTo>
                  <a:pt x="354012" y="0"/>
                  <a:pt x="392188" y="38188"/>
                  <a:pt x="392188" y="85115"/>
                </a:cubicBezTo>
                <a:cubicBezTo>
                  <a:pt x="392188" y="354774"/>
                  <a:pt x="354012" y="392963"/>
                  <a:pt x="307073" y="392963"/>
                </a:cubicBezTo>
                <a:cubicBezTo>
                  <a:pt x="38189" y="392963"/>
                  <a:pt x="0" y="354774"/>
                  <a:pt x="0" y="307847"/>
                </a:cubicBezTo>
                <a:cubicBezTo>
                  <a:pt x="0" y="38188"/>
                  <a:pt x="38189" y="0"/>
                  <a:pt x="84328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19724" y="3601758"/>
            <a:ext cx="444690" cy="445465"/>
          </a:xfrm>
          <a:custGeom>
            <a:avLst/>
            <a:gdLst>
              <a:gd name="connsiteX0" fmla="*/ 110578 w 444690"/>
              <a:gd name="connsiteY0" fmla="*/ 26250 h 445465"/>
              <a:gd name="connsiteX1" fmla="*/ 333324 w 444690"/>
              <a:gd name="connsiteY1" fmla="*/ 26250 h 445465"/>
              <a:gd name="connsiteX2" fmla="*/ 418439 w 444690"/>
              <a:gd name="connsiteY2" fmla="*/ 111366 h 445465"/>
              <a:gd name="connsiteX3" fmla="*/ 333324 w 444690"/>
              <a:gd name="connsiteY3" fmla="*/ 419213 h 445465"/>
              <a:gd name="connsiteX4" fmla="*/ 26250 w 444690"/>
              <a:gd name="connsiteY4" fmla="*/ 334098 h 445465"/>
              <a:gd name="connsiteX5" fmla="*/ 110578 w 444690"/>
              <a:gd name="connsiteY5" fmla="*/ 26250 h 445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44690" h="445465">
                <a:moveTo>
                  <a:pt x="110578" y="26250"/>
                </a:moveTo>
                <a:lnTo>
                  <a:pt x="333324" y="26250"/>
                </a:lnTo>
                <a:cubicBezTo>
                  <a:pt x="380263" y="26250"/>
                  <a:pt x="418439" y="64439"/>
                  <a:pt x="418439" y="111366"/>
                </a:cubicBezTo>
                <a:cubicBezTo>
                  <a:pt x="418439" y="381025"/>
                  <a:pt x="380263" y="419213"/>
                  <a:pt x="333324" y="419213"/>
                </a:cubicBezTo>
                <a:cubicBezTo>
                  <a:pt x="64439" y="419213"/>
                  <a:pt x="26250" y="381025"/>
                  <a:pt x="26250" y="334098"/>
                </a:cubicBezTo>
                <a:cubicBezTo>
                  <a:pt x="26250" y="64439"/>
                  <a:pt x="64439" y="26250"/>
                  <a:pt x="110578" y="26250"/>
                </a:cubicBez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0631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20938" y="3375856"/>
            <a:ext cx="41376" cy="2261488"/>
          </a:xfrm>
          <a:custGeom>
            <a:avLst/>
            <a:gdLst>
              <a:gd name="connsiteX0" fmla="*/ 10344 w 41376"/>
              <a:gd name="connsiteY0" fmla="*/ 2251145 h 2261488"/>
              <a:gd name="connsiteX1" fmla="*/ 10344 w 41376"/>
              <a:gd name="connsiteY1" fmla="*/ 10344 h 22614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376" h="2261488">
                <a:moveTo>
                  <a:pt x="10344" y="2251145"/>
                </a:moveTo>
                <a:lnTo>
                  <a:pt x="10344" y="10344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93105" y="3284372"/>
            <a:ext cx="76365" cy="101828"/>
          </a:xfrm>
          <a:custGeom>
            <a:avLst/>
            <a:gdLst>
              <a:gd name="connsiteX0" fmla="*/ 38176 w 76365"/>
              <a:gd name="connsiteY0" fmla="*/ 0 h 101828"/>
              <a:gd name="connsiteX1" fmla="*/ 0 w 76365"/>
              <a:gd name="connsiteY1" fmla="*/ 101828 h 101828"/>
              <a:gd name="connsiteX2" fmla="*/ 76365 w 76365"/>
              <a:gd name="connsiteY2" fmla="*/ 101828 h 101828"/>
              <a:gd name="connsiteX3" fmla="*/ 38176 w 76365"/>
              <a:gd name="connsiteY3" fmla="*/ 0 h 101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365" h="101828">
                <a:moveTo>
                  <a:pt x="38176" y="0"/>
                </a:moveTo>
                <a:lnTo>
                  <a:pt x="0" y="101828"/>
                </a:lnTo>
                <a:lnTo>
                  <a:pt x="76365" y="101828"/>
                </a:lnTo>
                <a:lnTo>
                  <a:pt x="38176" y="0"/>
                </a:lnTo>
              </a:path>
            </a:pathLst>
          </a:custGeom>
          <a:solidFill>
            <a:srgbClr val="9a9a9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82761" y="3274028"/>
            <a:ext cx="97053" cy="122516"/>
          </a:xfrm>
          <a:custGeom>
            <a:avLst/>
            <a:gdLst>
              <a:gd name="connsiteX0" fmla="*/ 48520 w 97053"/>
              <a:gd name="connsiteY0" fmla="*/ 10344 h 122516"/>
              <a:gd name="connsiteX1" fmla="*/ 10344 w 97053"/>
              <a:gd name="connsiteY1" fmla="*/ 112172 h 122516"/>
              <a:gd name="connsiteX2" fmla="*/ 86709 w 97053"/>
              <a:gd name="connsiteY2" fmla="*/ 112172 h 122516"/>
              <a:gd name="connsiteX3" fmla="*/ 48520 w 97053"/>
              <a:gd name="connsiteY3" fmla="*/ 10344 h 122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7053" h="122516">
                <a:moveTo>
                  <a:pt x="48520" y="10344"/>
                </a:moveTo>
                <a:lnTo>
                  <a:pt x="10344" y="112172"/>
                </a:lnTo>
                <a:lnTo>
                  <a:pt x="86709" y="112172"/>
                </a:lnTo>
                <a:lnTo>
                  <a:pt x="48520" y="10344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24585" y="3273240"/>
            <a:ext cx="1645920" cy="716711"/>
          </a:xfrm>
          <a:custGeom>
            <a:avLst/>
            <a:gdLst>
              <a:gd name="connsiteX0" fmla="*/ 10344 w 1645920"/>
              <a:gd name="connsiteY0" fmla="*/ 10344 h 716711"/>
              <a:gd name="connsiteX1" fmla="*/ 1635575 w 1645920"/>
              <a:gd name="connsiteY1" fmla="*/ 706368 h 7167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45920" h="716711">
                <a:moveTo>
                  <a:pt x="10344" y="10344"/>
                </a:moveTo>
                <a:lnTo>
                  <a:pt x="1635575" y="706368"/>
                </a:lnTo>
              </a:path>
            </a:pathLst>
          </a:custGeom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45048" y="3944607"/>
            <a:ext cx="108978" cy="75565"/>
          </a:xfrm>
          <a:custGeom>
            <a:avLst/>
            <a:gdLst>
              <a:gd name="connsiteX0" fmla="*/ 108979 w 108978"/>
              <a:gd name="connsiteY0" fmla="*/ 75565 h 75565"/>
              <a:gd name="connsiteX1" fmla="*/ 30226 w 108978"/>
              <a:gd name="connsiteY1" fmla="*/ 0 h 75565"/>
              <a:gd name="connsiteX2" fmla="*/ 0 w 108978"/>
              <a:gd name="connsiteY2" fmla="*/ 70789 h 75565"/>
              <a:gd name="connsiteX3" fmla="*/ 108979 w 108978"/>
              <a:gd name="connsiteY3" fmla="*/ 75565 h 755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978" h="75565">
                <a:moveTo>
                  <a:pt x="108979" y="75565"/>
                </a:moveTo>
                <a:lnTo>
                  <a:pt x="30226" y="0"/>
                </a:lnTo>
                <a:lnTo>
                  <a:pt x="0" y="70789"/>
                </a:lnTo>
                <a:lnTo>
                  <a:pt x="108979" y="75565"/>
                </a:lnTo>
              </a:path>
            </a:pathLst>
          </a:custGeom>
          <a:solidFill>
            <a:srgbClr val="9a9a9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34704" y="3934262"/>
            <a:ext cx="129666" cy="96253"/>
          </a:xfrm>
          <a:custGeom>
            <a:avLst/>
            <a:gdLst>
              <a:gd name="connsiteX0" fmla="*/ 119323 w 129666"/>
              <a:gd name="connsiteY0" fmla="*/ 85909 h 96253"/>
              <a:gd name="connsiteX1" fmla="*/ 40570 w 129666"/>
              <a:gd name="connsiteY1" fmla="*/ 10344 h 96253"/>
              <a:gd name="connsiteX2" fmla="*/ 10344 w 129666"/>
              <a:gd name="connsiteY2" fmla="*/ 81134 h 96253"/>
              <a:gd name="connsiteX3" fmla="*/ 119323 w 129666"/>
              <a:gd name="connsiteY3" fmla="*/ 85909 h 962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9666" h="96253">
                <a:moveTo>
                  <a:pt x="119323" y="85909"/>
                </a:moveTo>
                <a:lnTo>
                  <a:pt x="40570" y="10344"/>
                </a:lnTo>
                <a:lnTo>
                  <a:pt x="10344" y="81134"/>
                </a:lnTo>
                <a:lnTo>
                  <a:pt x="119323" y="85909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41864" y="3243008"/>
            <a:ext cx="108191" cy="75577"/>
          </a:xfrm>
          <a:custGeom>
            <a:avLst/>
            <a:gdLst>
              <a:gd name="connsiteX0" fmla="*/ 0 w 108191"/>
              <a:gd name="connsiteY0" fmla="*/ 0 h 75577"/>
              <a:gd name="connsiteX1" fmla="*/ 77952 w 108191"/>
              <a:gd name="connsiteY1" fmla="*/ 75577 h 75577"/>
              <a:gd name="connsiteX2" fmla="*/ 108191 w 108191"/>
              <a:gd name="connsiteY2" fmla="*/ 5575 h 75577"/>
              <a:gd name="connsiteX3" fmla="*/ 0 w 108191"/>
              <a:gd name="connsiteY3" fmla="*/ 0 h 755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191" h="75577">
                <a:moveTo>
                  <a:pt x="0" y="0"/>
                </a:moveTo>
                <a:lnTo>
                  <a:pt x="77952" y="75577"/>
                </a:lnTo>
                <a:lnTo>
                  <a:pt x="108191" y="5575"/>
                </a:lnTo>
                <a:lnTo>
                  <a:pt x="0" y="0"/>
                </a:lnTo>
              </a:path>
            </a:pathLst>
          </a:custGeom>
          <a:solidFill>
            <a:srgbClr val="9a9a9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31520" y="3232664"/>
            <a:ext cx="128879" cy="96266"/>
          </a:xfrm>
          <a:custGeom>
            <a:avLst/>
            <a:gdLst>
              <a:gd name="connsiteX0" fmla="*/ 10344 w 128879"/>
              <a:gd name="connsiteY0" fmla="*/ 10344 h 96266"/>
              <a:gd name="connsiteX1" fmla="*/ 88296 w 128879"/>
              <a:gd name="connsiteY1" fmla="*/ 85921 h 96266"/>
              <a:gd name="connsiteX2" fmla="*/ 118535 w 128879"/>
              <a:gd name="connsiteY2" fmla="*/ 15919 h 96266"/>
              <a:gd name="connsiteX3" fmla="*/ 10344 w 128879"/>
              <a:gd name="connsiteY3" fmla="*/ 10344 h 962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8879" h="96266">
                <a:moveTo>
                  <a:pt x="10344" y="10344"/>
                </a:moveTo>
                <a:lnTo>
                  <a:pt x="88296" y="85921"/>
                </a:lnTo>
                <a:lnTo>
                  <a:pt x="118535" y="15919"/>
                </a:lnTo>
                <a:lnTo>
                  <a:pt x="10344" y="10344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a9a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65700" y="546100"/>
            <a:ext cx="1155700" cy="330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6900" y="2451100"/>
            <a:ext cx="520700" cy="48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2032000"/>
            <a:ext cx="355600" cy="190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18000" y="2717800"/>
            <a:ext cx="342900" cy="177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19700" y="2451100"/>
            <a:ext cx="508000" cy="50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29300" y="1816100"/>
            <a:ext cx="177800" cy="165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53200" y="2235200"/>
            <a:ext cx="165100" cy="177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53200" y="2895600"/>
            <a:ext cx="165100" cy="177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731000" y="2235200"/>
            <a:ext cx="152400" cy="177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731000" y="2895600"/>
            <a:ext cx="152400" cy="177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575300" y="3886200"/>
            <a:ext cx="508000" cy="50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553200" y="3848100"/>
            <a:ext cx="165100" cy="177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731000" y="3848100"/>
            <a:ext cx="152400" cy="177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150100" y="1663700"/>
            <a:ext cx="1625600" cy="647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150100" y="3086100"/>
            <a:ext cx="1625600" cy="647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150100" y="3873500"/>
            <a:ext cx="1625600" cy="673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543800" y="3314700"/>
            <a:ext cx="889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4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uth</a:t>
            </a:r>
            <a:r>
              <a:rPr lang="en-US" altLang="zh-CN" sz="134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34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ervice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53300" y="3251200"/>
            <a:ext cx="1054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4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uery</a:t>
            </a:r>
            <a:r>
              <a:rPr lang="en-US" altLang="zh-CN" sz="134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34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ervice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95900" y="2971800"/>
            <a:ext cx="330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34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Zuul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45400" y="3378200"/>
            <a:ext cx="8382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uth</a:t>
            </a:r>
            <a:r>
              <a:rPr lang="en-US" altLang="zh-CN" sz="134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ervice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07300" y="4127500"/>
            <a:ext cx="406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34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67600" y="3962400"/>
            <a:ext cx="952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34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om</a:t>
            </a:r>
            <a:r>
              <a:rPr lang="en-US" altLang="zh-CN" sz="134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34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and</a:t>
            </a:r>
          </a:p>
          <a:p>
            <a:pPr>
              <a:lnSpc>
                <a:spcPts val="1700"/>
              </a:lnSpc>
              <a:tabLst>
                <a:tab pos="25400" algn="l"/>
              </a:tabLst>
            </a:pP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4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uth</a:t>
            </a:r>
            <a:r>
              <a:rPr lang="en-US" altLang="zh-CN" sz="134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ervi</a:t>
            </a:r>
            <a:r>
              <a:rPr lang="en-US" altLang="zh-CN" sz="134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ervice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92200" y="406400"/>
            <a:ext cx="7404100" cy="203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860800" algn="l"/>
                <a:tab pos="4470400" algn="l"/>
                <a:tab pos="6553200" algn="l"/>
              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服务端治理</a:t>
            </a:r>
          </a:p>
          <a:p>
            <a:pPr>
              <a:lnSpc>
                <a:spcPts val="2700"/>
              </a:lnSpc>
              <a:tabLst>
                <a:tab pos="3860800" algn="l"/>
                <a:tab pos="4470400" algn="l"/>
                <a:tab pos="6553200" algn="l"/>
              </a:tabLst>
            </a:pPr>
            <a:r>
              <a:rPr lang="en-US" altLang="zh-CN" dirty="0" smtClean="0"/>
              <a:t>	</a:t>
            </a:r>
            <a:r>
              <a:rPr lang="en-US" altLang="zh-CN" sz="134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Eureka</a:t>
            </a:r>
            <a:r>
              <a:rPr lang="en-US" altLang="zh-CN" sz="134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3860800" algn="l"/>
                <a:tab pos="4470400" algn="l"/>
                <a:tab pos="6553200" algn="l"/>
              </a:tabLst>
            </a:pPr>
            <a:r>
              <a:rPr lang="en-US" altLang="zh-CN" dirty="0" smtClean="0"/>
              <a:t>			</a:t>
            </a: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uth</a:t>
            </a:r>
            <a:r>
              <a:rPr lang="en-US" altLang="zh-CN" sz="134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34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ervice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3860800" algn="l"/>
                <a:tab pos="4470400" algn="l"/>
                <a:tab pos="6553200" algn="l"/>
              </a:tabLst>
            </a:pPr>
            <a:r>
              <a:rPr lang="en-US" altLang="zh-CN" dirty="0" smtClean="0"/>
              <a:t>		</a:t>
            </a:r>
            <a:r>
              <a:rPr lang="en-US" altLang="zh-CN" sz="134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LB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36900" y="2971800"/>
            <a:ext cx="508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34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Clients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67300" y="5168900"/>
            <a:ext cx="14986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889000" algn="l"/>
              </a:tabLst>
            </a:pPr>
            <a:r>
              <a:rPr lang="en-US" altLang="zh-CN" dirty="0" smtClean="0"/>
              <a:t>	</a:t>
            </a:r>
            <a:r>
              <a:rPr lang="en-US" altLang="zh-CN" sz="134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889000" algn="l"/>
              </a:tabLst>
            </a:pPr>
            <a:r>
              <a:rPr lang="en-US" altLang="zh-CN" sz="134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Virtual</a:t>
            </a:r>
            <a:r>
              <a:rPr lang="en-US" altLang="zh-CN" sz="134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34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/H</a:t>
            </a:r>
            <a:r>
              <a:rPr lang="en-US" altLang="zh-CN" sz="134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ostnam</a:t>
            </a:r>
            <a:r>
              <a:rPr lang="en-US" altLang="zh-CN" sz="134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30900" y="3721100"/>
            <a:ext cx="177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34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LB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64200" y="4419600"/>
            <a:ext cx="330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34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Zuul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40300" y="4318000"/>
            <a:ext cx="317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34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1371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Agenda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1562100"/>
            <a:ext cx="1181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谈谈微服务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2057400"/>
            <a:ext cx="1993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微服务技术选型过程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2540000"/>
            <a:ext cx="2806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微服务架构设计的一些思考点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3022600"/>
            <a:ext cx="32131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融数微服务架构的核心概念和实现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20386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b="1" dirty="0" smtClean="0">
                <a:solidFill>
                  <a:srgbClr val="203864"/>
                </a:solidFill>
                <a:latin typeface="微软雅黑" pitchFamily="18" charset="0"/>
                <a:cs typeface="微软雅黑" pitchFamily="18" charset="0"/>
              </a:rPr>
              <a:t>融数DevOps平台对微服务的支撑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技术团队的组织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4495800"/>
            <a:ext cx="2057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Operation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Excellent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98600" y="1181100"/>
            <a:ext cx="10426700" cy="4813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78105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7721600" algn="l"/>
              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部署概念的抽象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7721600" algn="l"/>
              </a:tabLst>
            </a:pPr>
            <a:r>
              <a:rPr lang="en-US" altLang="zh-CN" dirty="0" smtClean="0"/>
              <a:t>	</a:t>
            </a:r>
            <a:r>
              <a:rPr lang="en-US" altLang="zh-CN" sz="143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13800" y="23241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3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753600" y="1689100"/>
            <a:ext cx="889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3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43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18600" y="3124200"/>
            <a:ext cx="1727200" cy="232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647700" algn="l"/>
                <a:tab pos="1638300" algn="l"/>
              </a:tabLst>
            </a:pPr>
            <a:r>
              <a:rPr lang="en-US" altLang="zh-CN" dirty="0" smtClean="0"/>
              <a:t>	</a:t>
            </a:r>
            <a:r>
              <a:rPr lang="en-US" altLang="zh-CN" sz="115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15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ervice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647700" algn="l"/>
                <a:tab pos="1638300" algn="l"/>
              </a:tabLst>
            </a:pPr>
            <a:r>
              <a:rPr lang="en-US" altLang="zh-CN" sz="143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647700" algn="l"/>
                <a:tab pos="1638300" algn="l"/>
              </a:tabLst>
            </a:pPr>
            <a:r>
              <a:rPr lang="en-US" altLang="zh-CN" dirty="0" smtClean="0"/>
              <a:t>	</a:t>
            </a:r>
            <a:r>
              <a:rPr lang="en-US" altLang="zh-CN" sz="143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647700" algn="l"/>
                <a:tab pos="1638300" algn="l"/>
              </a:tabLst>
            </a:pPr>
            <a:r>
              <a:rPr lang="en-US" altLang="zh-CN" dirty="0" smtClean="0"/>
              <a:t>		</a:t>
            </a:r>
            <a:r>
              <a:rPr lang="en-US" altLang="zh-CN" sz="143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647700" algn="l"/>
                <a:tab pos="1638300" algn="l"/>
              </a:tabLst>
            </a:pPr>
            <a:r>
              <a:rPr lang="en-US" altLang="zh-CN" sz="143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29500" y="1790700"/>
            <a:ext cx="10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3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43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92200" y="1600200"/>
            <a:ext cx="635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71600" y="1600200"/>
            <a:ext cx="54356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包是部署最小单位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服务组件由包、配置组成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环境包含服务组件以及运行它所依赖的Host或者Host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Group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有版本才能回滚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700" cy="12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14900" y="76200"/>
            <a:ext cx="5511800" cy="5816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1765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服务的部署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33500" y="1955800"/>
            <a:ext cx="23241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（可运行代码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+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配置）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&amp;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（依赖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+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配置）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&amp;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（基础设施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+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配置）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24600" y="152400"/>
            <a:ext cx="63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10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92200" y="901700"/>
            <a:ext cx="62484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5232400" algn="l"/>
                <a:tab pos="5918200" algn="l"/>
              </a:tabLst>
            </a:pPr>
            <a:r>
              <a:rPr lang="en-US" altLang="zh-CN" dirty="0" smtClean="0"/>
              <a:t>	</a:t>
            </a:r>
            <a:r>
              <a:rPr lang="en-US" altLang="zh-CN" sz="10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5232400" algn="l"/>
                <a:tab pos="5918200" algn="l"/>
              </a:tabLst>
            </a:pPr>
            <a:r>
              <a:rPr lang="en-US" altLang="zh-CN" dirty="0" smtClean="0"/>
              <a:t>		</a:t>
            </a:r>
            <a:r>
              <a:rPr lang="en-US" altLang="zh-CN" sz="80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80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ervice</a:t>
            </a:r>
          </a:p>
          <a:p>
            <a:pPr>
              <a:lnSpc>
                <a:spcPts val="2100"/>
              </a:lnSpc>
              <a:tabLst>
                <a:tab pos="5232400" algn="l"/>
                <a:tab pos="5918200" algn="l"/>
              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服务组件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97700" y="457200"/>
            <a:ext cx="635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10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0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40500" y="3022600"/>
            <a:ext cx="63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10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70800" y="1917700"/>
            <a:ext cx="1016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38100" algn="l"/>
              </a:tabLst>
            </a:pPr>
            <a:r>
              <a:rPr lang="en-US" altLang="zh-CN" sz="10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0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21300" y="520700"/>
            <a:ext cx="76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							</a:tabLst>
            </a:pPr>
            <a:r>
              <a:rPr lang="en-US" altLang="zh-CN" sz="10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0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26400" y="2286000"/>
            <a:ext cx="711200" cy="274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762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101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76200" algn="l"/>
                <a:tab pos="152400" algn="l"/>
              </a:tabLst>
            </a:pPr>
            <a:r>
              <a:rPr lang="en-US" altLang="zh-CN" sz="80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80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80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/D</a:t>
            </a:r>
            <a:r>
              <a:rPr lang="en-US" altLang="zh-CN" sz="80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ocker)</a:t>
            </a:r>
          </a:p>
          <a:p>
            <a:pPr>
              <a:lnSpc>
                <a:spcPts val="500"/>
              </a:lnSpc>
              <a:tabLst>
                <a:tab pos="762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80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80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80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/D</a:t>
            </a:r>
            <a:r>
              <a:rPr lang="en-US" altLang="zh-CN" sz="80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ocker)</a:t>
            </a:r>
          </a:p>
          <a:p>
            <a:pPr>
              <a:lnSpc>
                <a:spcPts val="500"/>
              </a:lnSpc>
              <a:tabLst>
                <a:tab pos="762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80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80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80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/D</a:t>
            </a:r>
            <a:r>
              <a:rPr lang="en-US" altLang="zh-CN" sz="80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ocker)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7475" y="1981022"/>
            <a:ext cx="87693" cy="90043"/>
          </a:xfrm>
          <a:custGeom>
            <a:avLst/>
            <a:gdLst>
              <a:gd name="connsiteX0" fmla="*/ 3695 w 87693"/>
              <a:gd name="connsiteY0" fmla="*/ 18008 h 90043"/>
              <a:gd name="connsiteX1" fmla="*/ 3695 w 87693"/>
              <a:gd name="connsiteY1" fmla="*/ 24472 h 90043"/>
              <a:gd name="connsiteX2" fmla="*/ 35534 w 87693"/>
              <a:gd name="connsiteY2" fmla="*/ 24472 h 90043"/>
              <a:gd name="connsiteX3" fmla="*/ 0 w 87693"/>
              <a:gd name="connsiteY3" fmla="*/ 67424 h 90043"/>
              <a:gd name="connsiteX4" fmla="*/ 41071 w 87693"/>
              <a:gd name="connsiteY4" fmla="*/ 24472 h 90043"/>
              <a:gd name="connsiteX5" fmla="*/ 41998 w 87693"/>
              <a:gd name="connsiteY5" fmla="*/ 24472 h 90043"/>
              <a:gd name="connsiteX6" fmla="*/ 41998 w 87693"/>
              <a:gd name="connsiteY6" fmla="*/ 62801 h 90043"/>
              <a:gd name="connsiteX7" fmla="*/ 21691 w 87693"/>
              <a:gd name="connsiteY7" fmla="*/ 62801 h 90043"/>
              <a:gd name="connsiteX8" fmla="*/ 21691 w 87693"/>
              <a:gd name="connsiteY8" fmla="*/ 69723 h 90043"/>
              <a:gd name="connsiteX9" fmla="*/ 41998 w 87693"/>
              <a:gd name="connsiteY9" fmla="*/ 69723 h 90043"/>
              <a:gd name="connsiteX10" fmla="*/ 41998 w 87693"/>
              <a:gd name="connsiteY10" fmla="*/ 90043 h 90043"/>
              <a:gd name="connsiteX11" fmla="*/ 49377 w 87693"/>
              <a:gd name="connsiteY11" fmla="*/ 90043 h 90043"/>
              <a:gd name="connsiteX12" fmla="*/ 49377 w 87693"/>
              <a:gd name="connsiteY12" fmla="*/ 69723 h 90043"/>
              <a:gd name="connsiteX13" fmla="*/ 70154 w 87693"/>
              <a:gd name="connsiteY13" fmla="*/ 69723 h 90043"/>
              <a:gd name="connsiteX14" fmla="*/ 70154 w 87693"/>
              <a:gd name="connsiteY14" fmla="*/ 62801 h 90043"/>
              <a:gd name="connsiteX15" fmla="*/ 49377 w 87693"/>
              <a:gd name="connsiteY15" fmla="*/ 62801 h 90043"/>
              <a:gd name="connsiteX16" fmla="*/ 49377 w 87693"/>
              <a:gd name="connsiteY16" fmla="*/ 24472 h 90043"/>
              <a:gd name="connsiteX17" fmla="*/ 49847 w 87693"/>
              <a:gd name="connsiteY17" fmla="*/ 24472 h 90043"/>
              <a:gd name="connsiteX18" fmla="*/ 85851 w 87693"/>
              <a:gd name="connsiteY18" fmla="*/ 72504 h 90043"/>
              <a:gd name="connsiteX19" fmla="*/ 55384 w 87693"/>
              <a:gd name="connsiteY19" fmla="*/ 24472 h 90043"/>
              <a:gd name="connsiteX20" fmla="*/ 87693 w 87693"/>
              <a:gd name="connsiteY20" fmla="*/ 24472 h 90043"/>
              <a:gd name="connsiteX21" fmla="*/ 87693 w 87693"/>
              <a:gd name="connsiteY21" fmla="*/ 18008 h 90043"/>
              <a:gd name="connsiteX22" fmla="*/ 49377 w 87693"/>
              <a:gd name="connsiteY22" fmla="*/ 18008 h 90043"/>
              <a:gd name="connsiteX23" fmla="*/ 49377 w 87693"/>
              <a:gd name="connsiteY23" fmla="*/ 0 h 90043"/>
              <a:gd name="connsiteX24" fmla="*/ 41998 w 87693"/>
              <a:gd name="connsiteY24" fmla="*/ 0 h 90043"/>
              <a:gd name="connsiteX25" fmla="*/ 41998 w 87693"/>
              <a:gd name="connsiteY25" fmla="*/ 18008 h 90043"/>
              <a:gd name="connsiteX26" fmla="*/ 3695 w 87693"/>
              <a:gd name="connsiteY26" fmla="*/ 18008 h 900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87693" h="90043">
                <a:moveTo>
                  <a:pt x="3695" y="18008"/>
                </a:moveTo>
                <a:lnTo>
                  <a:pt x="3695" y="24472"/>
                </a:lnTo>
                <a:lnTo>
                  <a:pt x="35534" y="24472"/>
                </a:lnTo>
                <a:cubicBezTo>
                  <a:pt x="28155" y="42024"/>
                  <a:pt x="16611" y="56337"/>
                  <a:pt x="0" y="67424"/>
                </a:cubicBezTo>
                <a:cubicBezTo>
                  <a:pt x="21691" y="60947"/>
                  <a:pt x="34150" y="44793"/>
                  <a:pt x="41071" y="24472"/>
                </a:cubicBezTo>
                <a:lnTo>
                  <a:pt x="41998" y="24472"/>
                </a:lnTo>
                <a:lnTo>
                  <a:pt x="41998" y="62801"/>
                </a:lnTo>
                <a:lnTo>
                  <a:pt x="21691" y="62801"/>
                </a:lnTo>
                <a:lnTo>
                  <a:pt x="21691" y="69723"/>
                </a:lnTo>
                <a:lnTo>
                  <a:pt x="41998" y="69723"/>
                </a:lnTo>
                <a:lnTo>
                  <a:pt x="41998" y="90043"/>
                </a:lnTo>
                <a:lnTo>
                  <a:pt x="49377" y="90043"/>
                </a:lnTo>
                <a:lnTo>
                  <a:pt x="49377" y="69723"/>
                </a:lnTo>
                <a:lnTo>
                  <a:pt x="70154" y="69723"/>
                </a:lnTo>
                <a:lnTo>
                  <a:pt x="70154" y="62801"/>
                </a:lnTo>
                <a:lnTo>
                  <a:pt x="49377" y="62801"/>
                </a:lnTo>
                <a:lnTo>
                  <a:pt x="49377" y="24472"/>
                </a:lnTo>
                <a:lnTo>
                  <a:pt x="49847" y="24472"/>
                </a:lnTo>
                <a:cubicBezTo>
                  <a:pt x="56769" y="42481"/>
                  <a:pt x="68770" y="58648"/>
                  <a:pt x="85851" y="72504"/>
                </a:cubicBezTo>
                <a:cubicBezTo>
                  <a:pt x="73850" y="54025"/>
                  <a:pt x="62306" y="40170"/>
                  <a:pt x="55384" y="24472"/>
                </a:cubicBezTo>
                <a:lnTo>
                  <a:pt x="87693" y="24472"/>
                </a:lnTo>
                <a:lnTo>
                  <a:pt x="87693" y="18008"/>
                </a:lnTo>
                <a:lnTo>
                  <a:pt x="49377" y="18008"/>
                </a:lnTo>
                <a:lnTo>
                  <a:pt x="49377" y="0"/>
                </a:lnTo>
                <a:lnTo>
                  <a:pt x="41998" y="0"/>
                </a:lnTo>
                <a:lnTo>
                  <a:pt x="41998" y="18008"/>
                </a:lnTo>
                <a:lnTo>
                  <a:pt x="3695" y="180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66558" y="1990712"/>
            <a:ext cx="24460" cy="70193"/>
          </a:xfrm>
          <a:custGeom>
            <a:avLst/>
            <a:gdLst>
              <a:gd name="connsiteX0" fmla="*/ 17995 w 24460"/>
              <a:gd name="connsiteY0" fmla="*/ 0 h 70193"/>
              <a:gd name="connsiteX1" fmla="*/ 9690 w 24460"/>
              <a:gd name="connsiteY1" fmla="*/ 7391 h 70193"/>
              <a:gd name="connsiteX2" fmla="*/ 0 w 24460"/>
              <a:gd name="connsiteY2" fmla="*/ 11544 h 70193"/>
              <a:gd name="connsiteX3" fmla="*/ 16154 w 24460"/>
              <a:gd name="connsiteY3" fmla="*/ 10160 h 70193"/>
              <a:gd name="connsiteX4" fmla="*/ 16154 w 24460"/>
              <a:gd name="connsiteY4" fmla="*/ 70193 h 70193"/>
              <a:gd name="connsiteX5" fmla="*/ 24460 w 24460"/>
              <a:gd name="connsiteY5" fmla="*/ 70193 h 70193"/>
              <a:gd name="connsiteX6" fmla="*/ 24460 w 24460"/>
              <a:gd name="connsiteY6" fmla="*/ 0 h 70193"/>
              <a:gd name="connsiteX7" fmla="*/ 17995 w 24460"/>
              <a:gd name="connsiteY7" fmla="*/ 0 h 701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4460" h="70193">
                <a:moveTo>
                  <a:pt x="17995" y="0"/>
                </a:moveTo>
                <a:cubicBezTo>
                  <a:pt x="15697" y="2768"/>
                  <a:pt x="12928" y="5080"/>
                  <a:pt x="9690" y="7391"/>
                </a:cubicBezTo>
                <a:cubicBezTo>
                  <a:pt x="6464" y="9232"/>
                  <a:pt x="2768" y="10629"/>
                  <a:pt x="0" y="11544"/>
                </a:cubicBezTo>
                <a:cubicBezTo>
                  <a:pt x="6464" y="17551"/>
                  <a:pt x="12001" y="14782"/>
                  <a:pt x="16154" y="10160"/>
                </a:cubicBezTo>
                <a:lnTo>
                  <a:pt x="16154" y="70193"/>
                </a:lnTo>
                <a:lnTo>
                  <a:pt x="24460" y="70193"/>
                </a:lnTo>
                <a:lnTo>
                  <a:pt x="24460" y="0"/>
                </a:lnTo>
                <a:lnTo>
                  <a:pt x="1799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08557" y="2049360"/>
            <a:ext cx="12001" cy="11544"/>
          </a:xfrm>
          <a:custGeom>
            <a:avLst/>
            <a:gdLst>
              <a:gd name="connsiteX0" fmla="*/ 6007 w 12001"/>
              <a:gd name="connsiteY0" fmla="*/ 0 h 11544"/>
              <a:gd name="connsiteX1" fmla="*/ 1854 w 12001"/>
              <a:gd name="connsiteY1" fmla="*/ 1854 h 11544"/>
              <a:gd name="connsiteX2" fmla="*/ 0 w 12001"/>
              <a:gd name="connsiteY2" fmla="*/ 6006 h 11544"/>
              <a:gd name="connsiteX3" fmla="*/ 1854 w 12001"/>
              <a:gd name="connsiteY3" fmla="*/ 10160 h 11544"/>
              <a:gd name="connsiteX4" fmla="*/ 6007 w 12001"/>
              <a:gd name="connsiteY4" fmla="*/ 11544 h 11544"/>
              <a:gd name="connsiteX5" fmla="*/ 10159 w 12001"/>
              <a:gd name="connsiteY5" fmla="*/ 10160 h 11544"/>
              <a:gd name="connsiteX6" fmla="*/ 12001 w 12001"/>
              <a:gd name="connsiteY6" fmla="*/ 6006 h 11544"/>
              <a:gd name="connsiteX7" fmla="*/ 10159 w 12001"/>
              <a:gd name="connsiteY7" fmla="*/ 1854 h 11544"/>
              <a:gd name="connsiteX8" fmla="*/ 6007 w 12001"/>
              <a:gd name="connsiteY8" fmla="*/ 0 h 115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001" h="11544">
                <a:moveTo>
                  <a:pt x="6007" y="0"/>
                </a:moveTo>
                <a:cubicBezTo>
                  <a:pt x="4152" y="0"/>
                  <a:pt x="2768" y="469"/>
                  <a:pt x="1854" y="1854"/>
                </a:cubicBezTo>
                <a:cubicBezTo>
                  <a:pt x="469" y="2768"/>
                  <a:pt x="0" y="4165"/>
                  <a:pt x="0" y="6006"/>
                </a:cubicBezTo>
                <a:cubicBezTo>
                  <a:pt x="0" y="7391"/>
                  <a:pt x="469" y="8775"/>
                  <a:pt x="1854" y="10160"/>
                </a:cubicBezTo>
                <a:cubicBezTo>
                  <a:pt x="2768" y="11087"/>
                  <a:pt x="4152" y="11544"/>
                  <a:pt x="6007" y="11544"/>
                </a:cubicBezTo>
                <a:cubicBezTo>
                  <a:pt x="7391" y="11544"/>
                  <a:pt x="9232" y="11087"/>
                  <a:pt x="10159" y="10160"/>
                </a:cubicBezTo>
                <a:cubicBezTo>
                  <a:pt x="11544" y="9245"/>
                  <a:pt x="12001" y="7848"/>
                  <a:pt x="12001" y="6006"/>
                </a:cubicBezTo>
                <a:cubicBezTo>
                  <a:pt x="12001" y="4165"/>
                  <a:pt x="11544" y="2768"/>
                  <a:pt x="10159" y="1854"/>
                </a:cubicBezTo>
                <a:cubicBezTo>
                  <a:pt x="9232" y="469"/>
                  <a:pt x="7848" y="0"/>
                  <a:pt x="6007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32102" y="1990712"/>
            <a:ext cx="24460" cy="70193"/>
          </a:xfrm>
          <a:custGeom>
            <a:avLst/>
            <a:gdLst>
              <a:gd name="connsiteX0" fmla="*/ 17995 w 24460"/>
              <a:gd name="connsiteY0" fmla="*/ 0 h 70193"/>
              <a:gd name="connsiteX1" fmla="*/ 9690 w 24460"/>
              <a:gd name="connsiteY1" fmla="*/ 7391 h 70193"/>
              <a:gd name="connsiteX2" fmla="*/ 0 w 24460"/>
              <a:gd name="connsiteY2" fmla="*/ 11544 h 70193"/>
              <a:gd name="connsiteX3" fmla="*/ 16154 w 24460"/>
              <a:gd name="connsiteY3" fmla="*/ 10160 h 70193"/>
              <a:gd name="connsiteX4" fmla="*/ 16154 w 24460"/>
              <a:gd name="connsiteY4" fmla="*/ 70193 h 70193"/>
              <a:gd name="connsiteX5" fmla="*/ 24460 w 24460"/>
              <a:gd name="connsiteY5" fmla="*/ 70193 h 70193"/>
              <a:gd name="connsiteX6" fmla="*/ 24460 w 24460"/>
              <a:gd name="connsiteY6" fmla="*/ 0 h 70193"/>
              <a:gd name="connsiteX7" fmla="*/ 17995 w 24460"/>
              <a:gd name="connsiteY7" fmla="*/ 0 h 701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4460" h="70193">
                <a:moveTo>
                  <a:pt x="17995" y="0"/>
                </a:moveTo>
                <a:cubicBezTo>
                  <a:pt x="15684" y="2768"/>
                  <a:pt x="12915" y="5080"/>
                  <a:pt x="9690" y="7391"/>
                </a:cubicBezTo>
                <a:cubicBezTo>
                  <a:pt x="6451" y="9232"/>
                  <a:pt x="2768" y="10629"/>
                  <a:pt x="0" y="11544"/>
                </a:cubicBezTo>
                <a:cubicBezTo>
                  <a:pt x="6451" y="17551"/>
                  <a:pt x="12001" y="14782"/>
                  <a:pt x="16154" y="10160"/>
                </a:cubicBezTo>
                <a:lnTo>
                  <a:pt x="16154" y="70193"/>
                </a:lnTo>
                <a:lnTo>
                  <a:pt x="24460" y="70193"/>
                </a:lnTo>
                <a:lnTo>
                  <a:pt x="24460" y="0"/>
                </a:lnTo>
                <a:lnTo>
                  <a:pt x="1799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49431" y="2562085"/>
            <a:ext cx="90830" cy="93319"/>
          </a:xfrm>
          <a:custGeom>
            <a:avLst/>
            <a:gdLst>
              <a:gd name="connsiteX0" fmla="*/ 3822 w 90830"/>
              <a:gd name="connsiteY0" fmla="*/ 18656 h 93319"/>
              <a:gd name="connsiteX1" fmla="*/ 3822 w 90830"/>
              <a:gd name="connsiteY1" fmla="*/ 25361 h 93319"/>
              <a:gd name="connsiteX2" fmla="*/ 36804 w 90830"/>
              <a:gd name="connsiteY2" fmla="*/ 25361 h 93319"/>
              <a:gd name="connsiteX3" fmla="*/ 0 w 90830"/>
              <a:gd name="connsiteY3" fmla="*/ 69875 h 93319"/>
              <a:gd name="connsiteX4" fmla="*/ 43027 w 90830"/>
              <a:gd name="connsiteY4" fmla="*/ 25361 h 93319"/>
              <a:gd name="connsiteX5" fmla="*/ 43497 w 90830"/>
              <a:gd name="connsiteY5" fmla="*/ 25361 h 93319"/>
              <a:gd name="connsiteX6" fmla="*/ 43497 w 90830"/>
              <a:gd name="connsiteY6" fmla="*/ 65087 h 93319"/>
              <a:gd name="connsiteX7" fmla="*/ 22466 w 90830"/>
              <a:gd name="connsiteY7" fmla="*/ 65087 h 93319"/>
              <a:gd name="connsiteX8" fmla="*/ 22466 w 90830"/>
              <a:gd name="connsiteY8" fmla="*/ 72263 h 93319"/>
              <a:gd name="connsiteX9" fmla="*/ 43497 w 90830"/>
              <a:gd name="connsiteY9" fmla="*/ 72263 h 93319"/>
              <a:gd name="connsiteX10" fmla="*/ 43497 w 90830"/>
              <a:gd name="connsiteY10" fmla="*/ 93319 h 93319"/>
              <a:gd name="connsiteX11" fmla="*/ 51155 w 90830"/>
              <a:gd name="connsiteY11" fmla="*/ 93319 h 93319"/>
              <a:gd name="connsiteX12" fmla="*/ 51155 w 90830"/>
              <a:gd name="connsiteY12" fmla="*/ 72263 h 93319"/>
              <a:gd name="connsiteX13" fmla="*/ 72669 w 90830"/>
              <a:gd name="connsiteY13" fmla="*/ 72263 h 93319"/>
              <a:gd name="connsiteX14" fmla="*/ 72669 w 90830"/>
              <a:gd name="connsiteY14" fmla="*/ 65087 h 93319"/>
              <a:gd name="connsiteX15" fmla="*/ 51155 w 90830"/>
              <a:gd name="connsiteY15" fmla="*/ 65087 h 93319"/>
              <a:gd name="connsiteX16" fmla="*/ 51155 w 90830"/>
              <a:gd name="connsiteY16" fmla="*/ 25361 h 93319"/>
              <a:gd name="connsiteX17" fmla="*/ 52108 w 90830"/>
              <a:gd name="connsiteY17" fmla="*/ 25361 h 93319"/>
              <a:gd name="connsiteX18" fmla="*/ 89395 w 90830"/>
              <a:gd name="connsiteY18" fmla="*/ 75133 h 93319"/>
              <a:gd name="connsiteX19" fmla="*/ 57848 w 90830"/>
              <a:gd name="connsiteY19" fmla="*/ 25361 h 93319"/>
              <a:gd name="connsiteX20" fmla="*/ 90830 w 90830"/>
              <a:gd name="connsiteY20" fmla="*/ 25361 h 93319"/>
              <a:gd name="connsiteX21" fmla="*/ 90830 w 90830"/>
              <a:gd name="connsiteY21" fmla="*/ 18656 h 93319"/>
              <a:gd name="connsiteX22" fmla="*/ 51155 w 90830"/>
              <a:gd name="connsiteY22" fmla="*/ 18656 h 93319"/>
              <a:gd name="connsiteX23" fmla="*/ 51155 w 90830"/>
              <a:gd name="connsiteY23" fmla="*/ 0 h 93319"/>
              <a:gd name="connsiteX24" fmla="*/ 43497 w 90830"/>
              <a:gd name="connsiteY24" fmla="*/ 0 h 93319"/>
              <a:gd name="connsiteX25" fmla="*/ 43497 w 90830"/>
              <a:gd name="connsiteY25" fmla="*/ 18656 h 93319"/>
              <a:gd name="connsiteX26" fmla="*/ 3822 w 90830"/>
              <a:gd name="connsiteY26" fmla="*/ 18656 h 933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90830" h="93319">
                <a:moveTo>
                  <a:pt x="3822" y="18656"/>
                </a:moveTo>
                <a:lnTo>
                  <a:pt x="3822" y="25361"/>
                </a:lnTo>
                <a:lnTo>
                  <a:pt x="36804" y="25361"/>
                </a:lnTo>
                <a:cubicBezTo>
                  <a:pt x="29641" y="43548"/>
                  <a:pt x="17208" y="58381"/>
                  <a:pt x="0" y="69875"/>
                </a:cubicBezTo>
                <a:cubicBezTo>
                  <a:pt x="22466" y="63169"/>
                  <a:pt x="35369" y="46418"/>
                  <a:pt x="43027" y="25361"/>
                </a:cubicBezTo>
                <a:lnTo>
                  <a:pt x="43497" y="25361"/>
                </a:lnTo>
                <a:lnTo>
                  <a:pt x="43497" y="65087"/>
                </a:lnTo>
                <a:lnTo>
                  <a:pt x="22466" y="65087"/>
                </a:lnTo>
                <a:lnTo>
                  <a:pt x="22466" y="72263"/>
                </a:lnTo>
                <a:lnTo>
                  <a:pt x="43497" y="72263"/>
                </a:lnTo>
                <a:lnTo>
                  <a:pt x="43497" y="93319"/>
                </a:lnTo>
                <a:lnTo>
                  <a:pt x="51155" y="93319"/>
                </a:lnTo>
                <a:lnTo>
                  <a:pt x="51155" y="72263"/>
                </a:lnTo>
                <a:lnTo>
                  <a:pt x="72669" y="72263"/>
                </a:lnTo>
                <a:lnTo>
                  <a:pt x="72669" y="65087"/>
                </a:lnTo>
                <a:lnTo>
                  <a:pt x="51155" y="65087"/>
                </a:lnTo>
                <a:lnTo>
                  <a:pt x="51155" y="25361"/>
                </a:lnTo>
                <a:lnTo>
                  <a:pt x="52108" y="25361"/>
                </a:lnTo>
                <a:cubicBezTo>
                  <a:pt x="58801" y="44030"/>
                  <a:pt x="71234" y="60782"/>
                  <a:pt x="89395" y="75133"/>
                </a:cubicBezTo>
                <a:cubicBezTo>
                  <a:pt x="76492" y="55994"/>
                  <a:pt x="64541" y="41630"/>
                  <a:pt x="57848" y="25361"/>
                </a:cubicBezTo>
                <a:lnTo>
                  <a:pt x="90830" y="25361"/>
                </a:lnTo>
                <a:lnTo>
                  <a:pt x="90830" y="18656"/>
                </a:lnTo>
                <a:lnTo>
                  <a:pt x="51155" y="18656"/>
                </a:lnTo>
                <a:lnTo>
                  <a:pt x="51155" y="0"/>
                </a:lnTo>
                <a:lnTo>
                  <a:pt x="43497" y="0"/>
                </a:lnTo>
                <a:lnTo>
                  <a:pt x="43497" y="18656"/>
                </a:lnTo>
                <a:lnTo>
                  <a:pt x="3822" y="1865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90299" y="2572130"/>
            <a:ext cx="25349" cy="72745"/>
          </a:xfrm>
          <a:custGeom>
            <a:avLst/>
            <a:gdLst>
              <a:gd name="connsiteX0" fmla="*/ 19126 w 25349"/>
              <a:gd name="connsiteY0" fmla="*/ 0 h 72745"/>
              <a:gd name="connsiteX1" fmla="*/ 10045 w 25349"/>
              <a:gd name="connsiteY1" fmla="*/ 7658 h 72745"/>
              <a:gd name="connsiteX2" fmla="*/ 0 w 25349"/>
              <a:gd name="connsiteY2" fmla="*/ 11963 h 72745"/>
              <a:gd name="connsiteX3" fmla="*/ 17221 w 25349"/>
              <a:gd name="connsiteY3" fmla="*/ 10528 h 72745"/>
              <a:gd name="connsiteX4" fmla="*/ 17221 w 25349"/>
              <a:gd name="connsiteY4" fmla="*/ 72745 h 72745"/>
              <a:gd name="connsiteX5" fmla="*/ 25349 w 25349"/>
              <a:gd name="connsiteY5" fmla="*/ 72745 h 72745"/>
              <a:gd name="connsiteX6" fmla="*/ 25349 w 25349"/>
              <a:gd name="connsiteY6" fmla="*/ 0 h 72745"/>
              <a:gd name="connsiteX7" fmla="*/ 19126 w 25349"/>
              <a:gd name="connsiteY7" fmla="*/ 0 h 727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349" h="72745">
                <a:moveTo>
                  <a:pt x="19126" y="0"/>
                </a:moveTo>
                <a:cubicBezTo>
                  <a:pt x="16255" y="2870"/>
                  <a:pt x="13386" y="5270"/>
                  <a:pt x="10045" y="7658"/>
                </a:cubicBezTo>
                <a:cubicBezTo>
                  <a:pt x="6693" y="9575"/>
                  <a:pt x="3352" y="11010"/>
                  <a:pt x="0" y="11963"/>
                </a:cubicBezTo>
                <a:cubicBezTo>
                  <a:pt x="6693" y="18186"/>
                  <a:pt x="12433" y="14833"/>
                  <a:pt x="17221" y="10528"/>
                </a:cubicBezTo>
                <a:lnTo>
                  <a:pt x="17221" y="72745"/>
                </a:lnTo>
                <a:lnTo>
                  <a:pt x="25349" y="72745"/>
                </a:lnTo>
                <a:lnTo>
                  <a:pt x="25349" y="0"/>
                </a:lnTo>
                <a:lnTo>
                  <a:pt x="1912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33809" y="2632913"/>
            <a:ext cx="12433" cy="11963"/>
          </a:xfrm>
          <a:custGeom>
            <a:avLst/>
            <a:gdLst>
              <a:gd name="connsiteX0" fmla="*/ 6223 w 12433"/>
              <a:gd name="connsiteY0" fmla="*/ 0 h 11963"/>
              <a:gd name="connsiteX1" fmla="*/ 1917 w 12433"/>
              <a:gd name="connsiteY1" fmla="*/ 1917 h 11963"/>
              <a:gd name="connsiteX2" fmla="*/ 0 w 12433"/>
              <a:gd name="connsiteY2" fmla="*/ 6223 h 11963"/>
              <a:gd name="connsiteX3" fmla="*/ 1917 w 12433"/>
              <a:gd name="connsiteY3" fmla="*/ 10528 h 11963"/>
              <a:gd name="connsiteX4" fmla="*/ 6223 w 12433"/>
              <a:gd name="connsiteY4" fmla="*/ 11963 h 11963"/>
              <a:gd name="connsiteX5" fmla="*/ 10515 w 12433"/>
              <a:gd name="connsiteY5" fmla="*/ 10528 h 11963"/>
              <a:gd name="connsiteX6" fmla="*/ 12433 w 12433"/>
              <a:gd name="connsiteY6" fmla="*/ 6223 h 11963"/>
              <a:gd name="connsiteX7" fmla="*/ 10515 w 12433"/>
              <a:gd name="connsiteY7" fmla="*/ 1917 h 11963"/>
              <a:gd name="connsiteX8" fmla="*/ 6223 w 12433"/>
              <a:gd name="connsiteY8" fmla="*/ 0 h 119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433" h="11963">
                <a:moveTo>
                  <a:pt x="6223" y="0"/>
                </a:moveTo>
                <a:cubicBezTo>
                  <a:pt x="4788" y="0"/>
                  <a:pt x="3352" y="482"/>
                  <a:pt x="1917" y="1917"/>
                </a:cubicBezTo>
                <a:cubicBezTo>
                  <a:pt x="482" y="2870"/>
                  <a:pt x="0" y="4305"/>
                  <a:pt x="0" y="6223"/>
                </a:cubicBezTo>
                <a:cubicBezTo>
                  <a:pt x="0" y="7658"/>
                  <a:pt x="482" y="9093"/>
                  <a:pt x="1917" y="10528"/>
                </a:cubicBezTo>
                <a:cubicBezTo>
                  <a:pt x="3352" y="11493"/>
                  <a:pt x="4788" y="11963"/>
                  <a:pt x="6223" y="11963"/>
                </a:cubicBezTo>
                <a:cubicBezTo>
                  <a:pt x="8128" y="11963"/>
                  <a:pt x="9563" y="11493"/>
                  <a:pt x="10515" y="10528"/>
                </a:cubicBezTo>
                <a:cubicBezTo>
                  <a:pt x="11950" y="9093"/>
                  <a:pt x="12433" y="8140"/>
                  <a:pt x="12433" y="6223"/>
                </a:cubicBezTo>
                <a:cubicBezTo>
                  <a:pt x="12433" y="4305"/>
                  <a:pt x="11950" y="2870"/>
                  <a:pt x="10515" y="1917"/>
                </a:cubicBezTo>
                <a:cubicBezTo>
                  <a:pt x="9563" y="482"/>
                  <a:pt x="8128" y="0"/>
                  <a:pt x="6223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111" y="2570695"/>
            <a:ext cx="48285" cy="74180"/>
          </a:xfrm>
          <a:custGeom>
            <a:avLst/>
            <a:gdLst>
              <a:gd name="connsiteX0" fmla="*/ 24853 w 48285"/>
              <a:gd name="connsiteY0" fmla="*/ 0 h 74180"/>
              <a:gd name="connsiteX1" fmla="*/ 7162 w 48285"/>
              <a:gd name="connsiteY1" fmla="*/ 7658 h 74180"/>
              <a:gd name="connsiteX2" fmla="*/ 469 w 48285"/>
              <a:gd name="connsiteY2" fmla="*/ 26796 h 74180"/>
              <a:gd name="connsiteX3" fmla="*/ 13385 w 48285"/>
              <a:gd name="connsiteY3" fmla="*/ 12445 h 74180"/>
              <a:gd name="connsiteX4" fmla="*/ 24853 w 48285"/>
              <a:gd name="connsiteY4" fmla="*/ 7175 h 74180"/>
              <a:gd name="connsiteX5" fmla="*/ 35852 w 48285"/>
              <a:gd name="connsiteY5" fmla="*/ 11010 h 74180"/>
              <a:gd name="connsiteX6" fmla="*/ 39674 w 48285"/>
              <a:gd name="connsiteY6" fmla="*/ 21056 h 74180"/>
              <a:gd name="connsiteX7" fmla="*/ 34416 w 48285"/>
              <a:gd name="connsiteY7" fmla="*/ 34455 h 74180"/>
              <a:gd name="connsiteX8" fmla="*/ 22948 w 48285"/>
              <a:gd name="connsiteY8" fmla="*/ 43548 h 74180"/>
              <a:gd name="connsiteX9" fmla="*/ 7162 w 48285"/>
              <a:gd name="connsiteY9" fmla="*/ 56476 h 74180"/>
              <a:gd name="connsiteX10" fmla="*/ 0 w 48285"/>
              <a:gd name="connsiteY10" fmla="*/ 74180 h 74180"/>
              <a:gd name="connsiteX11" fmla="*/ 48285 w 48285"/>
              <a:gd name="connsiteY11" fmla="*/ 74180 h 74180"/>
              <a:gd name="connsiteX12" fmla="*/ 48285 w 48285"/>
              <a:gd name="connsiteY12" fmla="*/ 67005 h 74180"/>
              <a:gd name="connsiteX13" fmla="*/ 10033 w 48285"/>
              <a:gd name="connsiteY13" fmla="*/ 67005 h 74180"/>
              <a:gd name="connsiteX14" fmla="*/ 25806 w 48285"/>
              <a:gd name="connsiteY14" fmla="*/ 50253 h 74180"/>
              <a:gd name="connsiteX15" fmla="*/ 41109 w 48285"/>
              <a:gd name="connsiteY15" fmla="*/ 38290 h 74180"/>
              <a:gd name="connsiteX16" fmla="*/ 48285 w 48285"/>
              <a:gd name="connsiteY16" fmla="*/ 21539 h 74180"/>
              <a:gd name="connsiteX17" fmla="*/ 41592 w 48285"/>
              <a:gd name="connsiteY17" fmla="*/ 6222 h 74180"/>
              <a:gd name="connsiteX18" fmla="*/ 24853 w 48285"/>
              <a:gd name="connsiteY18" fmla="*/ 0 h 741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48285" h="74180">
                <a:moveTo>
                  <a:pt x="24853" y="0"/>
                </a:moveTo>
                <a:cubicBezTo>
                  <a:pt x="17678" y="0"/>
                  <a:pt x="11950" y="2870"/>
                  <a:pt x="7162" y="7658"/>
                </a:cubicBezTo>
                <a:cubicBezTo>
                  <a:pt x="2857" y="12445"/>
                  <a:pt x="469" y="18668"/>
                  <a:pt x="469" y="26796"/>
                </a:cubicBezTo>
                <a:cubicBezTo>
                  <a:pt x="9080" y="20573"/>
                  <a:pt x="10515" y="15798"/>
                  <a:pt x="13385" y="12445"/>
                </a:cubicBezTo>
                <a:cubicBezTo>
                  <a:pt x="15773" y="9093"/>
                  <a:pt x="19596" y="7175"/>
                  <a:pt x="24853" y="7175"/>
                </a:cubicBezTo>
                <a:cubicBezTo>
                  <a:pt x="29641" y="7175"/>
                  <a:pt x="32982" y="8610"/>
                  <a:pt x="35852" y="11010"/>
                </a:cubicBezTo>
                <a:cubicBezTo>
                  <a:pt x="38722" y="13398"/>
                  <a:pt x="39674" y="16751"/>
                  <a:pt x="39674" y="21056"/>
                </a:cubicBezTo>
                <a:cubicBezTo>
                  <a:pt x="39674" y="25844"/>
                  <a:pt x="37769" y="30149"/>
                  <a:pt x="34416" y="34455"/>
                </a:cubicBezTo>
                <a:cubicBezTo>
                  <a:pt x="32499" y="36372"/>
                  <a:pt x="28676" y="39242"/>
                  <a:pt x="22948" y="43548"/>
                </a:cubicBezTo>
                <a:cubicBezTo>
                  <a:pt x="15290" y="48818"/>
                  <a:pt x="10033" y="53124"/>
                  <a:pt x="7162" y="56476"/>
                </a:cubicBezTo>
                <a:cubicBezTo>
                  <a:pt x="2387" y="61747"/>
                  <a:pt x="0" y="67957"/>
                  <a:pt x="0" y="74180"/>
                </a:cubicBezTo>
                <a:lnTo>
                  <a:pt x="48285" y="74180"/>
                </a:lnTo>
                <a:lnTo>
                  <a:pt x="48285" y="67005"/>
                </a:lnTo>
                <a:lnTo>
                  <a:pt x="10033" y="67005"/>
                </a:lnTo>
                <a:cubicBezTo>
                  <a:pt x="11468" y="62217"/>
                  <a:pt x="16725" y="56476"/>
                  <a:pt x="25806" y="50253"/>
                </a:cubicBezTo>
                <a:cubicBezTo>
                  <a:pt x="33464" y="44996"/>
                  <a:pt x="38722" y="41160"/>
                  <a:pt x="41109" y="38290"/>
                </a:cubicBezTo>
                <a:cubicBezTo>
                  <a:pt x="45897" y="33502"/>
                  <a:pt x="48285" y="27762"/>
                  <a:pt x="48285" y="21539"/>
                </a:cubicBezTo>
                <a:cubicBezTo>
                  <a:pt x="48285" y="14833"/>
                  <a:pt x="45897" y="10045"/>
                  <a:pt x="41592" y="6222"/>
                </a:cubicBezTo>
                <a:cubicBezTo>
                  <a:pt x="37287" y="1917"/>
                  <a:pt x="31546" y="0"/>
                  <a:pt x="24853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700" cy="12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17700" y="1016000"/>
            <a:ext cx="101600" cy="11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84500" y="1028700"/>
            <a:ext cx="114300" cy="11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25900" y="1028700"/>
            <a:ext cx="114300" cy="11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54700" y="990600"/>
            <a:ext cx="114300" cy="11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59600" y="1003300"/>
            <a:ext cx="114300" cy="11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039100" y="1003300"/>
            <a:ext cx="114300" cy="11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36600" y="1968500"/>
            <a:ext cx="304800" cy="11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130300" y="1968500"/>
            <a:ext cx="203200" cy="11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574800" y="1282700"/>
            <a:ext cx="3035300" cy="1536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635500" y="2552700"/>
            <a:ext cx="317500" cy="11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041900" y="2552700"/>
            <a:ext cx="215900" cy="11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562600" y="1270000"/>
            <a:ext cx="3073400" cy="1574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498600" y="3009900"/>
            <a:ext cx="8674100" cy="298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140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部署结构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06600" y="1028700"/>
            <a:ext cx="381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							</a:tabLst>
            </a:pPr>
            <a:r>
              <a:rPr lang="en-US" altLang="zh-CN" sz="76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86100" y="1028700"/>
            <a:ext cx="381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							</a:tabLst>
            </a:pPr>
            <a:r>
              <a:rPr lang="en-US" altLang="zh-CN" sz="76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27500" y="1028700"/>
            <a:ext cx="381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							</a:tabLst>
            </a:pPr>
            <a:r>
              <a:rPr lang="en-US" altLang="zh-CN" sz="76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56300" y="9906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61200" y="10033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40700" y="1003300"/>
            <a:ext cx="508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809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87900" y="43180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							</a:tabLst>
            </a:pPr>
            <a:r>
              <a:rPr lang="en-US" altLang="zh-CN" sz="74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70700" y="42926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							</a:tabLst>
            </a:pPr>
            <a:r>
              <a:rPr lang="en-US" altLang="zh-CN" sz="74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73800" y="5473700"/>
            <a:ext cx="88900" cy="8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							</a:tabLst>
            </a:pPr>
            <a:r>
              <a:rPr lang="en-US" altLang="zh-CN" sz="74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2806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DevOps总体架构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94200" y="31369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93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GitLib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010900" y="3060700"/>
            <a:ext cx="3302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3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pulling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0" y="3517900"/>
            <a:ext cx="3302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3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pulling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81900" y="5270500"/>
            <a:ext cx="4064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3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bind</a:t>
            </a:r>
            <a:r>
              <a:rPr lang="en-US" altLang="zh-CN" sz="93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3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0" y="4114800"/>
            <a:ext cx="304800" cy="208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3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notify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937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notify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1371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Agenda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1562100"/>
            <a:ext cx="1181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谈谈微服务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2057400"/>
            <a:ext cx="1993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微服务技术选型过程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2540000"/>
            <a:ext cx="2806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微服务架构设计的一些思考点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3022600"/>
            <a:ext cx="32131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融数微服务架构的核心概念和实现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融数DevOps平台对微服务的支撑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20386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b="1" dirty="0" smtClean="0">
                <a:solidFill>
                  <a:srgbClr val="203864"/>
                </a:solidFill>
                <a:latin typeface="微软雅黑" pitchFamily="18" charset="0"/>
                <a:cs typeface="微软雅黑" pitchFamily="18" charset="0"/>
              </a:rPr>
              <a:t>技术团队的组织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4495800"/>
            <a:ext cx="2057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Operation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Excellent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1371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Agenda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1562100"/>
            <a:ext cx="1181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dirty="0" smtClean="0">
                <a:solidFill>
                  <a:srgbClr val="20386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b="1" dirty="0" smtClean="0">
                <a:solidFill>
                  <a:srgbClr val="203864"/>
                </a:solidFill>
                <a:latin typeface="微软雅黑" pitchFamily="18" charset="0"/>
                <a:cs typeface="微软雅黑" pitchFamily="18" charset="0"/>
              </a:rPr>
              <a:t>谈谈微服务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2057400"/>
            <a:ext cx="1993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微服务技术选型过程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2540000"/>
            <a:ext cx="2806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微服务架构设计的一些思考点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3022600"/>
            <a:ext cx="32131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融数微服务架构的核心概念和实现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融数DevOps平台对微服务的支撑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技术团队的组织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4495800"/>
            <a:ext cx="2057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Operation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Excellent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24150" y="822629"/>
            <a:ext cx="944867" cy="230581"/>
          </a:xfrm>
          <a:custGeom>
            <a:avLst/>
            <a:gdLst>
              <a:gd name="connsiteX0" fmla="*/ 0 w 944867"/>
              <a:gd name="connsiteY0" fmla="*/ 0 h 230581"/>
              <a:gd name="connsiteX1" fmla="*/ 944867 w 944867"/>
              <a:gd name="connsiteY1" fmla="*/ 0 h 230581"/>
              <a:gd name="connsiteX2" fmla="*/ 944867 w 944867"/>
              <a:gd name="connsiteY2" fmla="*/ 230581 h 230581"/>
              <a:gd name="connsiteX3" fmla="*/ 0 w 944867"/>
              <a:gd name="connsiteY3" fmla="*/ 230581 h 230581"/>
              <a:gd name="connsiteX4" fmla="*/ 0 w 944867"/>
              <a:gd name="connsiteY4" fmla="*/ 0 h 230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867" h="230581">
                <a:moveTo>
                  <a:pt x="0" y="0"/>
                </a:moveTo>
                <a:lnTo>
                  <a:pt x="944867" y="0"/>
                </a:lnTo>
                <a:lnTo>
                  <a:pt x="944867" y="230581"/>
                </a:lnTo>
                <a:lnTo>
                  <a:pt x="0" y="230581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72411" y="2380488"/>
            <a:ext cx="5483352" cy="685800"/>
          </a:xfrm>
          <a:custGeom>
            <a:avLst/>
            <a:gdLst>
              <a:gd name="connsiteX0" fmla="*/ 5483352 w 5483352"/>
              <a:gd name="connsiteY0" fmla="*/ 114300 h 685800"/>
              <a:gd name="connsiteX1" fmla="*/ 5483352 w 5483352"/>
              <a:gd name="connsiteY1" fmla="*/ 571500 h 685800"/>
              <a:gd name="connsiteX2" fmla="*/ 5369052 w 5483352"/>
              <a:gd name="connsiteY2" fmla="*/ 685800 h 685800"/>
              <a:gd name="connsiteX3" fmla="*/ 0 w 5483352"/>
              <a:gd name="connsiteY3" fmla="*/ 685800 h 685800"/>
              <a:gd name="connsiteX4" fmla="*/ 0 w 5483352"/>
              <a:gd name="connsiteY4" fmla="*/ 0 h 685800"/>
              <a:gd name="connsiteX5" fmla="*/ 5369052 w 5483352"/>
              <a:gd name="connsiteY5" fmla="*/ 0 h 685800"/>
              <a:gd name="connsiteX6" fmla="*/ 5483352 w 5483352"/>
              <a:gd name="connsiteY6" fmla="*/ 1143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483352" h="685800">
                <a:moveTo>
                  <a:pt x="5483352" y="114300"/>
                </a:moveTo>
                <a:lnTo>
                  <a:pt x="5483352" y="571500"/>
                </a:lnTo>
                <a:cubicBezTo>
                  <a:pt x="5483123" y="634923"/>
                  <a:pt x="5431929" y="686117"/>
                  <a:pt x="5369052" y="685800"/>
                </a:cubicBezTo>
                <a:lnTo>
                  <a:pt x="0" y="685800"/>
                </a:lnTo>
                <a:lnTo>
                  <a:pt x="0" y="0"/>
                </a:lnTo>
                <a:lnTo>
                  <a:pt x="5369052" y="0"/>
                </a:lnTo>
                <a:cubicBezTo>
                  <a:pt x="5431929" y="25"/>
                  <a:pt x="5483123" y="51219"/>
                  <a:pt x="5483352" y="114300"/>
                </a:cubicBezTo>
              </a:path>
            </a:pathLst>
          </a:custGeom>
          <a:solidFill>
            <a:srgbClr val="d3d9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72411" y="3281171"/>
            <a:ext cx="5483352" cy="685800"/>
          </a:xfrm>
          <a:custGeom>
            <a:avLst/>
            <a:gdLst>
              <a:gd name="connsiteX0" fmla="*/ 5483352 w 5483352"/>
              <a:gd name="connsiteY0" fmla="*/ 114300 h 685800"/>
              <a:gd name="connsiteX1" fmla="*/ 5483352 w 5483352"/>
              <a:gd name="connsiteY1" fmla="*/ 571500 h 685800"/>
              <a:gd name="connsiteX2" fmla="*/ 5369052 w 5483352"/>
              <a:gd name="connsiteY2" fmla="*/ 685800 h 685800"/>
              <a:gd name="connsiteX3" fmla="*/ 0 w 5483352"/>
              <a:gd name="connsiteY3" fmla="*/ 685800 h 685800"/>
              <a:gd name="connsiteX4" fmla="*/ 0 w 5483352"/>
              <a:gd name="connsiteY4" fmla="*/ 0 h 685800"/>
              <a:gd name="connsiteX5" fmla="*/ 5369052 w 5483352"/>
              <a:gd name="connsiteY5" fmla="*/ 0 h 685800"/>
              <a:gd name="connsiteX6" fmla="*/ 5483352 w 5483352"/>
              <a:gd name="connsiteY6" fmla="*/ 1143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483352" h="685800">
                <a:moveTo>
                  <a:pt x="5483352" y="114300"/>
                </a:moveTo>
                <a:lnTo>
                  <a:pt x="5483352" y="571500"/>
                </a:lnTo>
                <a:cubicBezTo>
                  <a:pt x="5483123" y="634746"/>
                  <a:pt x="5431929" y="685952"/>
                  <a:pt x="5369052" y="685800"/>
                </a:cubicBezTo>
                <a:lnTo>
                  <a:pt x="0" y="685800"/>
                </a:lnTo>
                <a:lnTo>
                  <a:pt x="0" y="0"/>
                </a:lnTo>
                <a:lnTo>
                  <a:pt x="5369052" y="0"/>
                </a:lnTo>
                <a:cubicBezTo>
                  <a:pt x="5431929" y="-152"/>
                  <a:pt x="5483123" y="51041"/>
                  <a:pt x="5483352" y="114300"/>
                </a:cubicBezTo>
              </a:path>
            </a:pathLst>
          </a:custGeom>
          <a:solidFill>
            <a:srgbClr val="d3e8e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72411" y="4181855"/>
            <a:ext cx="5483352" cy="685800"/>
          </a:xfrm>
          <a:custGeom>
            <a:avLst/>
            <a:gdLst>
              <a:gd name="connsiteX0" fmla="*/ 5483352 w 5483352"/>
              <a:gd name="connsiteY0" fmla="*/ 114300 h 685800"/>
              <a:gd name="connsiteX1" fmla="*/ 5483352 w 5483352"/>
              <a:gd name="connsiteY1" fmla="*/ 571500 h 685800"/>
              <a:gd name="connsiteX2" fmla="*/ 5369052 w 5483352"/>
              <a:gd name="connsiteY2" fmla="*/ 685800 h 685800"/>
              <a:gd name="connsiteX3" fmla="*/ 0 w 5483352"/>
              <a:gd name="connsiteY3" fmla="*/ 685800 h 685800"/>
              <a:gd name="connsiteX4" fmla="*/ 0 w 5483352"/>
              <a:gd name="connsiteY4" fmla="*/ 0 h 685800"/>
              <a:gd name="connsiteX5" fmla="*/ 5369052 w 5483352"/>
              <a:gd name="connsiteY5" fmla="*/ 0 h 685800"/>
              <a:gd name="connsiteX6" fmla="*/ 5483352 w 5483352"/>
              <a:gd name="connsiteY6" fmla="*/ 1143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483352" h="685800">
                <a:moveTo>
                  <a:pt x="5483352" y="114300"/>
                </a:moveTo>
                <a:lnTo>
                  <a:pt x="5483352" y="571500"/>
                </a:lnTo>
                <a:cubicBezTo>
                  <a:pt x="5483123" y="634581"/>
                  <a:pt x="5431929" y="685774"/>
                  <a:pt x="5369052" y="685800"/>
                </a:cubicBezTo>
                <a:lnTo>
                  <a:pt x="0" y="685800"/>
                </a:lnTo>
                <a:lnTo>
                  <a:pt x="0" y="0"/>
                </a:lnTo>
                <a:lnTo>
                  <a:pt x="5369052" y="0"/>
                </a:lnTo>
                <a:cubicBezTo>
                  <a:pt x="5431929" y="-330"/>
                  <a:pt x="5483123" y="50863"/>
                  <a:pt x="5483352" y="114300"/>
                </a:cubicBezTo>
              </a:path>
            </a:pathLst>
          </a:custGeom>
          <a:solidFill>
            <a:srgbClr val="d2e7d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72411" y="5082540"/>
            <a:ext cx="5483352" cy="685800"/>
          </a:xfrm>
          <a:custGeom>
            <a:avLst/>
            <a:gdLst>
              <a:gd name="connsiteX0" fmla="*/ 5483352 w 5483352"/>
              <a:gd name="connsiteY0" fmla="*/ 114300 h 685800"/>
              <a:gd name="connsiteX1" fmla="*/ 5483352 w 5483352"/>
              <a:gd name="connsiteY1" fmla="*/ 571500 h 685800"/>
              <a:gd name="connsiteX2" fmla="*/ 5369052 w 5483352"/>
              <a:gd name="connsiteY2" fmla="*/ 685800 h 685800"/>
              <a:gd name="connsiteX3" fmla="*/ 0 w 5483352"/>
              <a:gd name="connsiteY3" fmla="*/ 685800 h 685800"/>
              <a:gd name="connsiteX4" fmla="*/ 0 w 5483352"/>
              <a:gd name="connsiteY4" fmla="*/ 0 h 685800"/>
              <a:gd name="connsiteX5" fmla="*/ 5369052 w 5483352"/>
              <a:gd name="connsiteY5" fmla="*/ 0 h 685800"/>
              <a:gd name="connsiteX6" fmla="*/ 5483352 w 5483352"/>
              <a:gd name="connsiteY6" fmla="*/ 1143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483352" h="685800">
                <a:moveTo>
                  <a:pt x="5483352" y="114300"/>
                </a:moveTo>
                <a:lnTo>
                  <a:pt x="5483352" y="571500"/>
                </a:lnTo>
                <a:cubicBezTo>
                  <a:pt x="5483123" y="634403"/>
                  <a:pt x="5431929" y="685596"/>
                  <a:pt x="5369052" y="685800"/>
                </a:cubicBezTo>
                <a:lnTo>
                  <a:pt x="0" y="685800"/>
                </a:lnTo>
                <a:lnTo>
                  <a:pt x="0" y="0"/>
                </a:lnTo>
                <a:lnTo>
                  <a:pt x="5369052" y="0"/>
                </a:lnTo>
                <a:cubicBezTo>
                  <a:pt x="5431929" y="-508"/>
                  <a:pt x="5483123" y="50698"/>
                  <a:pt x="5483352" y="114300"/>
                </a:cubicBezTo>
              </a:path>
            </a:pathLst>
          </a:custGeom>
          <a:solidFill>
            <a:srgbClr val="d8e4d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8300" y="2298700"/>
            <a:ext cx="1270000" cy="863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300" y="3187700"/>
            <a:ext cx="1270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8300" y="4089400"/>
            <a:ext cx="1270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8300" y="4991100"/>
            <a:ext cx="1270000" cy="863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52600" y="2362200"/>
            <a:ext cx="5524500" cy="723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52600" y="3263900"/>
            <a:ext cx="5524500" cy="723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52600" y="4165600"/>
            <a:ext cx="5524500" cy="723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752600" y="5067300"/>
            <a:ext cx="5524500" cy="711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581900" y="685800"/>
            <a:ext cx="3022600" cy="1955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594600" y="2705100"/>
            <a:ext cx="4432300" cy="237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3594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技术团队组织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–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小团队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47800" y="1460500"/>
            <a:ext cx="3683000" cy="220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68300" algn="l"/>
                <a:tab pos="533400" algn="l"/>
              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康威定律</a:t>
            </a:r>
          </a:p>
          <a:p>
            <a:pPr>
              <a:lnSpc>
                <a:spcPts val="2800"/>
              </a:lnSpc>
              <a:tabLst>
                <a:tab pos="368300" algn="l"/>
                <a:tab pos="533400" algn="l"/>
              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Two-Pizza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Team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368300" algn="l"/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团队成员以7+/-2人为最佳，团队成员水平相当</a:t>
            </a:r>
          </a:p>
          <a:p>
            <a:pPr>
              <a:lnSpc>
                <a:spcPts val="1700"/>
              </a:lnSpc>
              <a:tabLst>
                <a:tab pos="368300" algn="l"/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保持团队规模在个位数，如果超过，拆分团队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368300" algn="l"/>
                <a:tab pos="533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团队成员能够近距离的沟通，增进彼此的了解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" y="1460500"/>
            <a:ext cx="609600" cy="223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52400" algn="l"/>
                <a:tab pos="482600" algn="l"/>
              </a:tabLst>
            </a:pPr>
            <a:r>
              <a:rPr lang="en-US" altLang="zh-CN" dirty="0" smtClean="0"/>
              <a:t>		</a:t>
            </a: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800"/>
              </a:lnSpc>
              <a:tabLst>
                <a:tab pos="152400" algn="l"/>
                <a:tab pos="482600" algn="l"/>
              </a:tabLst>
            </a:pPr>
            <a:r>
              <a:rPr lang="en-US" altLang="zh-CN" dirty="0" smtClean="0"/>
              <a:t>		</a:t>
            </a: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152400" algn="l"/>
                <a:tab pos="482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魔数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52400" algn="l"/>
                <a:tab pos="4826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干杯规则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4432300"/>
            <a:ext cx="46990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团队成员能够非常清楚的了解团队的目标以及其他团队成员的工作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鼓励创新和自治，团队自己决定使用的技术，鼓励团队间的技术竞争</a:t>
            </a:r>
          </a:p>
          <a:p>
            <a:pPr>
              <a:lnSpc>
                <a:spcPts val="1600"/>
              </a:lnSpc>
              <a:tabLst>
                <a:tab pos="165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胜出的团队的方案会被基础架构部门采纳并全公司推广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7200" y="4445000"/>
            <a:ext cx="10668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3175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团队信息透明化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去中心化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9300" y="1638300"/>
            <a:ext cx="5715000" cy="3263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699000" y="3403600"/>
            <a:ext cx="698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业务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92200" y="406400"/>
            <a:ext cx="5842000" cy="279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708400" algn="l"/>
                <a:tab pos="4241800" algn="l"/>
              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技术团队组织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–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团队划分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500"/>
              </a:lnSpc>
              <a:tabLst>
                <a:tab pos="3708400" algn="l"/>
                <a:tab pos="42418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通常公司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3708400" algn="l"/>
                <a:tab pos="42418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如何划分团队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04000" y="3403600"/>
            <a:ext cx="698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技术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29300" y="1727200"/>
            <a:ext cx="698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我们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92900" y="3365500"/>
            <a:ext cx="698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业务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99754" y="4395241"/>
            <a:ext cx="76276" cy="168884"/>
          </a:xfrm>
          <a:custGeom>
            <a:avLst/>
            <a:gdLst>
              <a:gd name="connsiteX0" fmla="*/ 76276 w 76276"/>
              <a:gd name="connsiteY0" fmla="*/ 0 h 168884"/>
              <a:gd name="connsiteX1" fmla="*/ 15252 w 76276"/>
              <a:gd name="connsiteY1" fmla="*/ 168884 h 168884"/>
              <a:gd name="connsiteX2" fmla="*/ 0 w 76276"/>
              <a:gd name="connsiteY2" fmla="*/ 168884 h 168884"/>
              <a:gd name="connsiteX3" fmla="*/ 61010 w 76276"/>
              <a:gd name="connsiteY3" fmla="*/ 0 h 168884"/>
              <a:gd name="connsiteX4" fmla="*/ 76276 w 76276"/>
              <a:gd name="connsiteY4" fmla="*/ 0 h 1688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76" h="168884">
                <a:moveTo>
                  <a:pt x="76276" y="0"/>
                </a:moveTo>
                <a:lnTo>
                  <a:pt x="15252" y="168884"/>
                </a:lnTo>
                <a:lnTo>
                  <a:pt x="0" y="168884"/>
                </a:lnTo>
                <a:lnTo>
                  <a:pt x="61010" y="0"/>
                </a:lnTo>
                <a:lnTo>
                  <a:pt x="7627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4343" y="4404791"/>
            <a:ext cx="184962" cy="169836"/>
          </a:xfrm>
          <a:custGeom>
            <a:avLst/>
            <a:gdLst>
              <a:gd name="connsiteX0" fmla="*/ 87718 w 184962"/>
              <a:gd name="connsiteY0" fmla="*/ 49605 h 169836"/>
              <a:gd name="connsiteX1" fmla="*/ 137286 w 184962"/>
              <a:gd name="connsiteY1" fmla="*/ 11442 h 169836"/>
              <a:gd name="connsiteX2" fmla="*/ 68643 w 184962"/>
              <a:gd name="connsiteY2" fmla="*/ 11442 h 169836"/>
              <a:gd name="connsiteX3" fmla="*/ 46723 w 184962"/>
              <a:gd name="connsiteY3" fmla="*/ 11442 h 169836"/>
              <a:gd name="connsiteX4" fmla="*/ 24790 w 184962"/>
              <a:gd name="connsiteY4" fmla="*/ 12394 h 169836"/>
              <a:gd name="connsiteX5" fmla="*/ 37185 w 184962"/>
              <a:gd name="connsiteY5" fmla="*/ 0 h 169836"/>
              <a:gd name="connsiteX6" fmla="*/ 50533 w 184962"/>
              <a:gd name="connsiteY6" fmla="*/ 952 h 169836"/>
              <a:gd name="connsiteX7" fmla="*/ 68643 w 184962"/>
              <a:gd name="connsiteY7" fmla="*/ 952 h 169836"/>
              <a:gd name="connsiteX8" fmla="*/ 92481 w 184962"/>
              <a:gd name="connsiteY8" fmla="*/ 952 h 169836"/>
              <a:gd name="connsiteX9" fmla="*/ 119176 w 184962"/>
              <a:gd name="connsiteY9" fmla="*/ 952 h 169836"/>
              <a:gd name="connsiteX10" fmla="*/ 137286 w 184962"/>
              <a:gd name="connsiteY10" fmla="*/ 952 h 169836"/>
              <a:gd name="connsiteX11" fmla="*/ 149682 w 184962"/>
              <a:gd name="connsiteY11" fmla="*/ 0 h 169836"/>
              <a:gd name="connsiteX12" fmla="*/ 160172 w 184962"/>
              <a:gd name="connsiteY12" fmla="*/ 0 h 169836"/>
              <a:gd name="connsiteX13" fmla="*/ 145872 w 184962"/>
              <a:gd name="connsiteY13" fmla="*/ 19075 h 169836"/>
              <a:gd name="connsiteX14" fmla="*/ 101066 w 184962"/>
              <a:gd name="connsiteY14" fmla="*/ 54381 h 169836"/>
              <a:gd name="connsiteX15" fmla="*/ 101066 w 184962"/>
              <a:gd name="connsiteY15" fmla="*/ 68694 h 169836"/>
              <a:gd name="connsiteX16" fmla="*/ 126796 w 184962"/>
              <a:gd name="connsiteY16" fmla="*/ 68694 h 169836"/>
              <a:gd name="connsiteX17" fmla="*/ 148729 w 184962"/>
              <a:gd name="connsiteY17" fmla="*/ 68694 h 169836"/>
              <a:gd name="connsiteX18" fmla="*/ 167792 w 184962"/>
              <a:gd name="connsiteY18" fmla="*/ 67741 h 169836"/>
              <a:gd name="connsiteX19" fmla="*/ 184962 w 184962"/>
              <a:gd name="connsiteY19" fmla="*/ 66788 h 169836"/>
              <a:gd name="connsiteX20" fmla="*/ 167792 w 184962"/>
              <a:gd name="connsiteY20" fmla="*/ 81102 h 169836"/>
              <a:gd name="connsiteX21" fmla="*/ 148729 w 184962"/>
              <a:gd name="connsiteY21" fmla="*/ 80149 h 169836"/>
              <a:gd name="connsiteX22" fmla="*/ 126796 w 184962"/>
              <a:gd name="connsiteY22" fmla="*/ 80149 h 169836"/>
              <a:gd name="connsiteX23" fmla="*/ 101066 w 184962"/>
              <a:gd name="connsiteY23" fmla="*/ 80149 h 169836"/>
              <a:gd name="connsiteX24" fmla="*/ 100114 w 184962"/>
              <a:gd name="connsiteY24" fmla="*/ 160299 h 169836"/>
              <a:gd name="connsiteX25" fmla="*/ 94386 w 184962"/>
              <a:gd name="connsiteY25" fmla="*/ 165061 h 169836"/>
              <a:gd name="connsiteX26" fmla="*/ 81991 w 184962"/>
              <a:gd name="connsiteY26" fmla="*/ 168884 h 169836"/>
              <a:gd name="connsiteX27" fmla="*/ 61023 w 184962"/>
              <a:gd name="connsiteY27" fmla="*/ 169836 h 169836"/>
              <a:gd name="connsiteX28" fmla="*/ 60070 w 184962"/>
              <a:gd name="connsiteY28" fmla="*/ 161251 h 169836"/>
              <a:gd name="connsiteX29" fmla="*/ 55295 w 184962"/>
              <a:gd name="connsiteY29" fmla="*/ 152666 h 169836"/>
              <a:gd name="connsiteX30" fmla="*/ 72466 w 184962"/>
              <a:gd name="connsiteY30" fmla="*/ 154571 h 169836"/>
              <a:gd name="connsiteX31" fmla="*/ 81991 w 184962"/>
              <a:gd name="connsiteY31" fmla="*/ 153618 h 169836"/>
              <a:gd name="connsiteX32" fmla="*/ 86766 w 184962"/>
              <a:gd name="connsiteY32" fmla="*/ 150748 h 169836"/>
              <a:gd name="connsiteX33" fmla="*/ 87718 w 184962"/>
              <a:gd name="connsiteY33" fmla="*/ 144068 h 169836"/>
              <a:gd name="connsiteX34" fmla="*/ 38137 w 184962"/>
              <a:gd name="connsiteY34" fmla="*/ 80149 h 169836"/>
              <a:gd name="connsiteX35" fmla="*/ 0 w 184962"/>
              <a:gd name="connsiteY35" fmla="*/ 82054 h 169836"/>
              <a:gd name="connsiteX36" fmla="*/ 38137 w 184962"/>
              <a:gd name="connsiteY36" fmla="*/ 68694 h 169836"/>
              <a:gd name="connsiteX37" fmla="*/ 87718 w 184962"/>
              <a:gd name="connsiteY37" fmla="*/ 68694 h 169836"/>
              <a:gd name="connsiteX38" fmla="*/ 87718 w 184962"/>
              <a:gd name="connsiteY38" fmla="*/ 49605 h 1698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</a:cxnLst>
            <a:rect l="l" t="t" r="r" b="b"/>
            <a:pathLst>
              <a:path w="184962" h="169836">
                <a:moveTo>
                  <a:pt x="87718" y="49605"/>
                </a:moveTo>
                <a:lnTo>
                  <a:pt x="137286" y="11442"/>
                </a:lnTo>
                <a:lnTo>
                  <a:pt x="68643" y="11442"/>
                </a:lnTo>
                <a:cubicBezTo>
                  <a:pt x="61023" y="11442"/>
                  <a:pt x="53390" y="11442"/>
                  <a:pt x="46723" y="11442"/>
                </a:cubicBezTo>
                <a:cubicBezTo>
                  <a:pt x="40043" y="11442"/>
                  <a:pt x="32423" y="12394"/>
                  <a:pt x="24790" y="12394"/>
                </a:cubicBezTo>
                <a:cubicBezTo>
                  <a:pt x="28600" y="0"/>
                  <a:pt x="33375" y="0"/>
                  <a:pt x="37185" y="0"/>
                </a:cubicBezTo>
                <a:cubicBezTo>
                  <a:pt x="40995" y="0"/>
                  <a:pt x="45770" y="0"/>
                  <a:pt x="50533" y="952"/>
                </a:cubicBezTo>
                <a:cubicBezTo>
                  <a:pt x="56248" y="952"/>
                  <a:pt x="61975" y="952"/>
                  <a:pt x="68643" y="952"/>
                </a:cubicBezTo>
                <a:cubicBezTo>
                  <a:pt x="75323" y="952"/>
                  <a:pt x="83896" y="952"/>
                  <a:pt x="92481" y="952"/>
                </a:cubicBezTo>
                <a:cubicBezTo>
                  <a:pt x="103924" y="952"/>
                  <a:pt x="112496" y="952"/>
                  <a:pt x="119176" y="952"/>
                </a:cubicBezTo>
                <a:cubicBezTo>
                  <a:pt x="125844" y="952"/>
                  <a:pt x="132524" y="952"/>
                  <a:pt x="137286" y="952"/>
                </a:cubicBezTo>
                <a:cubicBezTo>
                  <a:pt x="142062" y="0"/>
                  <a:pt x="145872" y="0"/>
                  <a:pt x="149682" y="0"/>
                </a:cubicBezTo>
                <a:cubicBezTo>
                  <a:pt x="152539" y="0"/>
                  <a:pt x="156362" y="0"/>
                  <a:pt x="160172" y="0"/>
                </a:cubicBezTo>
                <a:cubicBezTo>
                  <a:pt x="156362" y="13360"/>
                  <a:pt x="151587" y="15265"/>
                  <a:pt x="145872" y="19075"/>
                </a:cubicBezTo>
                <a:lnTo>
                  <a:pt x="101066" y="54381"/>
                </a:lnTo>
                <a:lnTo>
                  <a:pt x="101066" y="68694"/>
                </a:lnTo>
                <a:cubicBezTo>
                  <a:pt x="110591" y="68694"/>
                  <a:pt x="119176" y="68694"/>
                  <a:pt x="126796" y="68694"/>
                </a:cubicBezTo>
                <a:cubicBezTo>
                  <a:pt x="134429" y="68694"/>
                  <a:pt x="142062" y="68694"/>
                  <a:pt x="148729" y="68694"/>
                </a:cubicBezTo>
                <a:cubicBezTo>
                  <a:pt x="155409" y="68694"/>
                  <a:pt x="162077" y="67741"/>
                  <a:pt x="167792" y="67741"/>
                </a:cubicBezTo>
                <a:cubicBezTo>
                  <a:pt x="173520" y="67741"/>
                  <a:pt x="179234" y="66788"/>
                  <a:pt x="184962" y="66788"/>
                </a:cubicBezTo>
                <a:cubicBezTo>
                  <a:pt x="179234" y="82054"/>
                  <a:pt x="173520" y="81102"/>
                  <a:pt x="167792" y="81102"/>
                </a:cubicBezTo>
                <a:cubicBezTo>
                  <a:pt x="162077" y="81102"/>
                  <a:pt x="155409" y="80149"/>
                  <a:pt x="148729" y="80149"/>
                </a:cubicBezTo>
                <a:cubicBezTo>
                  <a:pt x="142062" y="80149"/>
                  <a:pt x="134429" y="80149"/>
                  <a:pt x="126796" y="80149"/>
                </a:cubicBezTo>
                <a:cubicBezTo>
                  <a:pt x="119176" y="80149"/>
                  <a:pt x="110591" y="80149"/>
                  <a:pt x="101066" y="80149"/>
                </a:cubicBezTo>
                <a:cubicBezTo>
                  <a:pt x="101066" y="155523"/>
                  <a:pt x="100114" y="158381"/>
                  <a:pt x="100114" y="160299"/>
                </a:cubicBezTo>
                <a:cubicBezTo>
                  <a:pt x="99148" y="162204"/>
                  <a:pt x="97243" y="164109"/>
                  <a:pt x="94386" y="165061"/>
                </a:cubicBezTo>
                <a:cubicBezTo>
                  <a:pt x="91528" y="166979"/>
                  <a:pt x="87718" y="167931"/>
                  <a:pt x="81991" y="168884"/>
                </a:cubicBezTo>
                <a:cubicBezTo>
                  <a:pt x="77228" y="169836"/>
                  <a:pt x="70548" y="169836"/>
                  <a:pt x="61023" y="169836"/>
                </a:cubicBezTo>
                <a:cubicBezTo>
                  <a:pt x="61975" y="166979"/>
                  <a:pt x="61023" y="163156"/>
                  <a:pt x="60070" y="161251"/>
                </a:cubicBezTo>
                <a:cubicBezTo>
                  <a:pt x="60070" y="158381"/>
                  <a:pt x="58165" y="155523"/>
                  <a:pt x="55295" y="152666"/>
                </a:cubicBezTo>
                <a:cubicBezTo>
                  <a:pt x="61975" y="153618"/>
                  <a:pt x="67690" y="154571"/>
                  <a:pt x="72466" y="154571"/>
                </a:cubicBezTo>
                <a:cubicBezTo>
                  <a:pt x="76276" y="154571"/>
                  <a:pt x="80086" y="154571"/>
                  <a:pt x="81991" y="153618"/>
                </a:cubicBezTo>
                <a:cubicBezTo>
                  <a:pt x="84848" y="153618"/>
                  <a:pt x="85813" y="151701"/>
                  <a:pt x="86766" y="150748"/>
                </a:cubicBezTo>
                <a:cubicBezTo>
                  <a:pt x="87718" y="148843"/>
                  <a:pt x="87718" y="145986"/>
                  <a:pt x="87718" y="144068"/>
                </a:cubicBezTo>
                <a:cubicBezTo>
                  <a:pt x="68643" y="80149"/>
                  <a:pt x="51485" y="80149"/>
                  <a:pt x="38137" y="80149"/>
                </a:cubicBezTo>
                <a:cubicBezTo>
                  <a:pt x="23837" y="80149"/>
                  <a:pt x="11442" y="81102"/>
                  <a:pt x="0" y="82054"/>
                </a:cubicBezTo>
                <a:cubicBezTo>
                  <a:pt x="11442" y="67741"/>
                  <a:pt x="23837" y="68694"/>
                  <a:pt x="38137" y="68694"/>
                </a:cubicBezTo>
                <a:cubicBezTo>
                  <a:pt x="51485" y="68694"/>
                  <a:pt x="68643" y="68694"/>
                  <a:pt x="87718" y="68694"/>
                </a:cubicBezTo>
                <a:lnTo>
                  <a:pt x="87718" y="4960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6897" y="4404791"/>
            <a:ext cx="184949" cy="169836"/>
          </a:xfrm>
          <a:custGeom>
            <a:avLst/>
            <a:gdLst>
              <a:gd name="connsiteX0" fmla="*/ 87705 w 184949"/>
              <a:gd name="connsiteY0" fmla="*/ 49605 h 169836"/>
              <a:gd name="connsiteX1" fmla="*/ 137286 w 184949"/>
              <a:gd name="connsiteY1" fmla="*/ 11442 h 169836"/>
              <a:gd name="connsiteX2" fmla="*/ 68643 w 184949"/>
              <a:gd name="connsiteY2" fmla="*/ 11442 h 169836"/>
              <a:gd name="connsiteX3" fmla="*/ 46710 w 184949"/>
              <a:gd name="connsiteY3" fmla="*/ 11442 h 169836"/>
              <a:gd name="connsiteX4" fmla="*/ 24790 w 184949"/>
              <a:gd name="connsiteY4" fmla="*/ 12394 h 169836"/>
              <a:gd name="connsiteX5" fmla="*/ 36233 w 184949"/>
              <a:gd name="connsiteY5" fmla="*/ 0 h 169836"/>
              <a:gd name="connsiteX6" fmla="*/ 50533 w 184949"/>
              <a:gd name="connsiteY6" fmla="*/ 952 h 169836"/>
              <a:gd name="connsiteX7" fmla="*/ 68643 w 184949"/>
              <a:gd name="connsiteY7" fmla="*/ 952 h 169836"/>
              <a:gd name="connsiteX8" fmla="*/ 92481 w 184949"/>
              <a:gd name="connsiteY8" fmla="*/ 952 h 169836"/>
              <a:gd name="connsiteX9" fmla="*/ 119164 w 184949"/>
              <a:gd name="connsiteY9" fmla="*/ 952 h 169836"/>
              <a:gd name="connsiteX10" fmla="*/ 136334 w 184949"/>
              <a:gd name="connsiteY10" fmla="*/ 952 h 169836"/>
              <a:gd name="connsiteX11" fmla="*/ 148729 w 184949"/>
              <a:gd name="connsiteY11" fmla="*/ 0 h 169836"/>
              <a:gd name="connsiteX12" fmla="*/ 160159 w 184949"/>
              <a:gd name="connsiteY12" fmla="*/ 0 h 169836"/>
              <a:gd name="connsiteX13" fmla="*/ 145859 w 184949"/>
              <a:gd name="connsiteY13" fmla="*/ 19075 h 169836"/>
              <a:gd name="connsiteX14" fmla="*/ 101053 w 184949"/>
              <a:gd name="connsiteY14" fmla="*/ 54381 h 169836"/>
              <a:gd name="connsiteX15" fmla="*/ 101053 w 184949"/>
              <a:gd name="connsiteY15" fmla="*/ 68694 h 169836"/>
              <a:gd name="connsiteX16" fmla="*/ 126796 w 184949"/>
              <a:gd name="connsiteY16" fmla="*/ 68694 h 169836"/>
              <a:gd name="connsiteX17" fmla="*/ 148729 w 184949"/>
              <a:gd name="connsiteY17" fmla="*/ 68694 h 169836"/>
              <a:gd name="connsiteX18" fmla="*/ 167792 w 184949"/>
              <a:gd name="connsiteY18" fmla="*/ 67741 h 169836"/>
              <a:gd name="connsiteX19" fmla="*/ 184949 w 184949"/>
              <a:gd name="connsiteY19" fmla="*/ 66788 h 169836"/>
              <a:gd name="connsiteX20" fmla="*/ 167792 w 184949"/>
              <a:gd name="connsiteY20" fmla="*/ 81102 h 169836"/>
              <a:gd name="connsiteX21" fmla="*/ 148729 w 184949"/>
              <a:gd name="connsiteY21" fmla="*/ 80149 h 169836"/>
              <a:gd name="connsiteX22" fmla="*/ 126796 w 184949"/>
              <a:gd name="connsiteY22" fmla="*/ 80149 h 169836"/>
              <a:gd name="connsiteX23" fmla="*/ 101053 w 184949"/>
              <a:gd name="connsiteY23" fmla="*/ 80149 h 169836"/>
              <a:gd name="connsiteX24" fmla="*/ 99148 w 184949"/>
              <a:gd name="connsiteY24" fmla="*/ 160299 h 169836"/>
              <a:gd name="connsiteX25" fmla="*/ 94386 w 184949"/>
              <a:gd name="connsiteY25" fmla="*/ 165061 h 169836"/>
              <a:gd name="connsiteX26" fmla="*/ 81991 w 184949"/>
              <a:gd name="connsiteY26" fmla="*/ 168884 h 169836"/>
              <a:gd name="connsiteX27" fmla="*/ 61010 w 184949"/>
              <a:gd name="connsiteY27" fmla="*/ 169836 h 169836"/>
              <a:gd name="connsiteX28" fmla="*/ 60058 w 184949"/>
              <a:gd name="connsiteY28" fmla="*/ 161251 h 169836"/>
              <a:gd name="connsiteX29" fmla="*/ 55295 w 184949"/>
              <a:gd name="connsiteY29" fmla="*/ 152666 h 169836"/>
              <a:gd name="connsiteX30" fmla="*/ 72453 w 184949"/>
              <a:gd name="connsiteY30" fmla="*/ 154571 h 169836"/>
              <a:gd name="connsiteX31" fmla="*/ 81991 w 184949"/>
              <a:gd name="connsiteY31" fmla="*/ 153618 h 169836"/>
              <a:gd name="connsiteX32" fmla="*/ 86753 w 184949"/>
              <a:gd name="connsiteY32" fmla="*/ 150748 h 169836"/>
              <a:gd name="connsiteX33" fmla="*/ 87705 w 184949"/>
              <a:gd name="connsiteY33" fmla="*/ 144068 h 169836"/>
              <a:gd name="connsiteX34" fmla="*/ 37185 w 184949"/>
              <a:gd name="connsiteY34" fmla="*/ 80149 h 169836"/>
              <a:gd name="connsiteX35" fmla="*/ 0 w 184949"/>
              <a:gd name="connsiteY35" fmla="*/ 82054 h 169836"/>
              <a:gd name="connsiteX36" fmla="*/ 37185 w 184949"/>
              <a:gd name="connsiteY36" fmla="*/ 68694 h 169836"/>
              <a:gd name="connsiteX37" fmla="*/ 87705 w 184949"/>
              <a:gd name="connsiteY37" fmla="*/ 68694 h 169836"/>
              <a:gd name="connsiteX38" fmla="*/ 87705 w 184949"/>
              <a:gd name="connsiteY38" fmla="*/ 49605 h 1698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</a:cxnLst>
            <a:rect l="l" t="t" r="r" b="b"/>
            <a:pathLst>
              <a:path w="184949" h="169836">
                <a:moveTo>
                  <a:pt x="87705" y="49605"/>
                </a:moveTo>
                <a:lnTo>
                  <a:pt x="137286" y="11442"/>
                </a:lnTo>
                <a:lnTo>
                  <a:pt x="68643" y="11442"/>
                </a:lnTo>
                <a:cubicBezTo>
                  <a:pt x="61010" y="11442"/>
                  <a:pt x="53390" y="11442"/>
                  <a:pt x="46710" y="11442"/>
                </a:cubicBezTo>
                <a:cubicBezTo>
                  <a:pt x="40042" y="11442"/>
                  <a:pt x="32410" y="12394"/>
                  <a:pt x="24790" y="12394"/>
                </a:cubicBezTo>
                <a:cubicBezTo>
                  <a:pt x="28600" y="0"/>
                  <a:pt x="32410" y="0"/>
                  <a:pt x="36233" y="0"/>
                </a:cubicBezTo>
                <a:cubicBezTo>
                  <a:pt x="40995" y="0"/>
                  <a:pt x="45758" y="0"/>
                  <a:pt x="50533" y="952"/>
                </a:cubicBezTo>
                <a:cubicBezTo>
                  <a:pt x="56248" y="952"/>
                  <a:pt x="61963" y="952"/>
                  <a:pt x="68643" y="952"/>
                </a:cubicBezTo>
                <a:cubicBezTo>
                  <a:pt x="75310" y="952"/>
                  <a:pt x="82943" y="952"/>
                  <a:pt x="92481" y="952"/>
                </a:cubicBezTo>
                <a:cubicBezTo>
                  <a:pt x="102958" y="952"/>
                  <a:pt x="112496" y="952"/>
                  <a:pt x="119164" y="952"/>
                </a:cubicBezTo>
                <a:cubicBezTo>
                  <a:pt x="125844" y="952"/>
                  <a:pt x="131559" y="952"/>
                  <a:pt x="136334" y="952"/>
                </a:cubicBezTo>
                <a:cubicBezTo>
                  <a:pt x="141096" y="0"/>
                  <a:pt x="145859" y="0"/>
                  <a:pt x="148729" y="0"/>
                </a:cubicBezTo>
                <a:cubicBezTo>
                  <a:pt x="152539" y="0"/>
                  <a:pt x="156349" y="0"/>
                  <a:pt x="160159" y="0"/>
                </a:cubicBezTo>
                <a:cubicBezTo>
                  <a:pt x="156349" y="13360"/>
                  <a:pt x="150634" y="15265"/>
                  <a:pt x="145859" y="19075"/>
                </a:cubicBezTo>
                <a:lnTo>
                  <a:pt x="101053" y="54381"/>
                </a:lnTo>
                <a:lnTo>
                  <a:pt x="101053" y="68694"/>
                </a:lnTo>
                <a:cubicBezTo>
                  <a:pt x="109639" y="68694"/>
                  <a:pt x="118211" y="68694"/>
                  <a:pt x="126796" y="68694"/>
                </a:cubicBezTo>
                <a:cubicBezTo>
                  <a:pt x="134429" y="68694"/>
                  <a:pt x="141096" y="68694"/>
                  <a:pt x="148729" y="68694"/>
                </a:cubicBezTo>
                <a:cubicBezTo>
                  <a:pt x="155397" y="68694"/>
                  <a:pt x="161124" y="67741"/>
                  <a:pt x="167792" y="67741"/>
                </a:cubicBezTo>
                <a:cubicBezTo>
                  <a:pt x="173507" y="67741"/>
                  <a:pt x="179234" y="66788"/>
                  <a:pt x="184949" y="66788"/>
                </a:cubicBezTo>
                <a:cubicBezTo>
                  <a:pt x="179234" y="82054"/>
                  <a:pt x="173507" y="81102"/>
                  <a:pt x="167792" y="81102"/>
                </a:cubicBezTo>
                <a:cubicBezTo>
                  <a:pt x="161124" y="81102"/>
                  <a:pt x="155397" y="80149"/>
                  <a:pt x="148729" y="80149"/>
                </a:cubicBezTo>
                <a:cubicBezTo>
                  <a:pt x="141096" y="80149"/>
                  <a:pt x="134429" y="80149"/>
                  <a:pt x="126796" y="80149"/>
                </a:cubicBezTo>
                <a:cubicBezTo>
                  <a:pt x="118211" y="80149"/>
                  <a:pt x="109639" y="80149"/>
                  <a:pt x="101053" y="80149"/>
                </a:cubicBezTo>
                <a:cubicBezTo>
                  <a:pt x="101053" y="155523"/>
                  <a:pt x="100101" y="158381"/>
                  <a:pt x="99148" y="160299"/>
                </a:cubicBezTo>
                <a:cubicBezTo>
                  <a:pt x="98196" y="162204"/>
                  <a:pt x="97243" y="164109"/>
                  <a:pt x="94386" y="165061"/>
                </a:cubicBezTo>
                <a:cubicBezTo>
                  <a:pt x="91516" y="166979"/>
                  <a:pt x="87705" y="167931"/>
                  <a:pt x="81991" y="168884"/>
                </a:cubicBezTo>
                <a:cubicBezTo>
                  <a:pt x="77215" y="169836"/>
                  <a:pt x="69595" y="169836"/>
                  <a:pt x="61010" y="169836"/>
                </a:cubicBezTo>
                <a:cubicBezTo>
                  <a:pt x="61010" y="166979"/>
                  <a:pt x="61010" y="163156"/>
                  <a:pt x="60058" y="161251"/>
                </a:cubicBezTo>
                <a:cubicBezTo>
                  <a:pt x="59105" y="158381"/>
                  <a:pt x="58153" y="155523"/>
                  <a:pt x="55295" y="152666"/>
                </a:cubicBezTo>
                <a:cubicBezTo>
                  <a:pt x="61963" y="153618"/>
                  <a:pt x="67690" y="154571"/>
                  <a:pt x="72453" y="154571"/>
                </a:cubicBezTo>
                <a:cubicBezTo>
                  <a:pt x="76263" y="154571"/>
                  <a:pt x="80086" y="154571"/>
                  <a:pt x="81991" y="153618"/>
                </a:cubicBezTo>
                <a:cubicBezTo>
                  <a:pt x="83896" y="153618"/>
                  <a:pt x="85800" y="151701"/>
                  <a:pt x="86753" y="150748"/>
                </a:cubicBezTo>
                <a:cubicBezTo>
                  <a:pt x="86753" y="148843"/>
                  <a:pt x="87705" y="145986"/>
                  <a:pt x="87705" y="144068"/>
                </a:cubicBezTo>
                <a:cubicBezTo>
                  <a:pt x="68643" y="80149"/>
                  <a:pt x="51485" y="80149"/>
                  <a:pt x="37185" y="80149"/>
                </a:cubicBezTo>
                <a:cubicBezTo>
                  <a:pt x="23837" y="80149"/>
                  <a:pt x="10490" y="81102"/>
                  <a:pt x="0" y="82054"/>
                </a:cubicBezTo>
                <a:cubicBezTo>
                  <a:pt x="10490" y="67741"/>
                  <a:pt x="23837" y="68694"/>
                  <a:pt x="37185" y="68694"/>
                </a:cubicBezTo>
                <a:cubicBezTo>
                  <a:pt x="51485" y="68694"/>
                  <a:pt x="68643" y="68694"/>
                  <a:pt x="87705" y="68694"/>
                </a:cubicBezTo>
                <a:lnTo>
                  <a:pt x="87705" y="4960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46263" y="2328913"/>
            <a:ext cx="2770226" cy="2209088"/>
          </a:xfrm>
          <a:custGeom>
            <a:avLst/>
            <a:gdLst>
              <a:gd name="connsiteX0" fmla="*/ 0 w 2770226"/>
              <a:gd name="connsiteY0" fmla="*/ 0 h 2209088"/>
              <a:gd name="connsiteX1" fmla="*/ 2770226 w 2770226"/>
              <a:gd name="connsiteY1" fmla="*/ 0 h 2209088"/>
              <a:gd name="connsiteX2" fmla="*/ 2770226 w 2770226"/>
              <a:gd name="connsiteY2" fmla="*/ 2209088 h 2209088"/>
              <a:gd name="connsiteX3" fmla="*/ 0 w 2770226"/>
              <a:gd name="connsiteY3" fmla="*/ 2209088 h 2209088"/>
              <a:gd name="connsiteX4" fmla="*/ 0 w 2770226"/>
              <a:gd name="connsiteY4" fmla="*/ 0 h 2209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70226" h="2209088">
                <a:moveTo>
                  <a:pt x="0" y="0"/>
                </a:moveTo>
                <a:lnTo>
                  <a:pt x="2770226" y="0"/>
                </a:lnTo>
                <a:lnTo>
                  <a:pt x="2770226" y="2209088"/>
                </a:lnTo>
                <a:lnTo>
                  <a:pt x="0" y="2209088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2322563"/>
            <a:ext cx="63220" cy="25082"/>
          </a:xfrm>
          <a:custGeom>
            <a:avLst/>
            <a:gdLst>
              <a:gd name="connsiteX0" fmla="*/ 6350 w 63220"/>
              <a:gd name="connsiteY0" fmla="*/ 6350 h 25082"/>
              <a:gd name="connsiteX1" fmla="*/ 5687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6350" y="6350"/>
                </a:moveTo>
                <a:lnTo>
                  <a:pt x="5687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40955" y="2322563"/>
            <a:ext cx="64173" cy="25082"/>
          </a:xfrm>
          <a:custGeom>
            <a:avLst/>
            <a:gdLst>
              <a:gd name="connsiteX0" fmla="*/ 6350 w 64173"/>
              <a:gd name="connsiteY0" fmla="*/ 6350 h 25082"/>
              <a:gd name="connsiteX1" fmla="*/ 57822 w 6417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173" h="25082">
                <a:moveTo>
                  <a:pt x="6350" y="6350"/>
                </a:moveTo>
                <a:lnTo>
                  <a:pt x="578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742961" y="2322563"/>
            <a:ext cx="63220" cy="25082"/>
          </a:xfrm>
          <a:custGeom>
            <a:avLst/>
            <a:gdLst>
              <a:gd name="connsiteX0" fmla="*/ 6350 w 63220"/>
              <a:gd name="connsiteY0" fmla="*/ 6350 h 25082"/>
              <a:gd name="connsiteX1" fmla="*/ 5687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6350" y="6350"/>
                </a:moveTo>
                <a:lnTo>
                  <a:pt x="5687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44955" y="2322563"/>
            <a:ext cx="63233" cy="25082"/>
          </a:xfrm>
          <a:custGeom>
            <a:avLst/>
            <a:gdLst>
              <a:gd name="connsiteX0" fmla="*/ 6350 w 63233"/>
              <a:gd name="connsiteY0" fmla="*/ 6350 h 25082"/>
              <a:gd name="connsiteX1" fmla="*/ 56883 w 6323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33" h="25082">
                <a:moveTo>
                  <a:pt x="6350" y="6350"/>
                </a:moveTo>
                <a:lnTo>
                  <a:pt x="5688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46008" y="2322563"/>
            <a:ext cx="64173" cy="25082"/>
          </a:xfrm>
          <a:custGeom>
            <a:avLst/>
            <a:gdLst>
              <a:gd name="connsiteX0" fmla="*/ 6350 w 64173"/>
              <a:gd name="connsiteY0" fmla="*/ 6350 h 25082"/>
              <a:gd name="connsiteX1" fmla="*/ 57823 w 6417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173" h="25082">
                <a:moveTo>
                  <a:pt x="6350" y="6350"/>
                </a:moveTo>
                <a:lnTo>
                  <a:pt x="5782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48002" y="2322563"/>
            <a:ext cx="63233" cy="25082"/>
          </a:xfrm>
          <a:custGeom>
            <a:avLst/>
            <a:gdLst>
              <a:gd name="connsiteX0" fmla="*/ 6350 w 63233"/>
              <a:gd name="connsiteY0" fmla="*/ 6350 h 25082"/>
              <a:gd name="connsiteX1" fmla="*/ 56883 w 6323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33" h="25082">
                <a:moveTo>
                  <a:pt x="6350" y="6350"/>
                </a:moveTo>
                <a:lnTo>
                  <a:pt x="5688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50008" y="2322563"/>
            <a:ext cx="63220" cy="25082"/>
          </a:xfrm>
          <a:custGeom>
            <a:avLst/>
            <a:gdLst>
              <a:gd name="connsiteX0" fmla="*/ 6350 w 63220"/>
              <a:gd name="connsiteY0" fmla="*/ 6350 h 25082"/>
              <a:gd name="connsiteX1" fmla="*/ 5687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6350" y="6350"/>
                </a:moveTo>
                <a:lnTo>
                  <a:pt x="5687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51063" y="2322563"/>
            <a:ext cx="64173" cy="25082"/>
          </a:xfrm>
          <a:custGeom>
            <a:avLst/>
            <a:gdLst>
              <a:gd name="connsiteX0" fmla="*/ 6350 w 64173"/>
              <a:gd name="connsiteY0" fmla="*/ 6350 h 25082"/>
              <a:gd name="connsiteX1" fmla="*/ 57822 w 6417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173" h="25082">
                <a:moveTo>
                  <a:pt x="6350" y="6350"/>
                </a:moveTo>
                <a:lnTo>
                  <a:pt x="578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53056" y="2322563"/>
            <a:ext cx="63220" cy="25082"/>
          </a:xfrm>
          <a:custGeom>
            <a:avLst/>
            <a:gdLst>
              <a:gd name="connsiteX0" fmla="*/ 6350 w 63220"/>
              <a:gd name="connsiteY0" fmla="*/ 6350 h 25082"/>
              <a:gd name="connsiteX1" fmla="*/ 5687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6350" y="6350"/>
                </a:moveTo>
                <a:lnTo>
                  <a:pt x="5687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55062" y="2322563"/>
            <a:ext cx="63220" cy="25082"/>
          </a:xfrm>
          <a:custGeom>
            <a:avLst/>
            <a:gdLst>
              <a:gd name="connsiteX0" fmla="*/ 6350 w 63220"/>
              <a:gd name="connsiteY0" fmla="*/ 6350 h 25082"/>
              <a:gd name="connsiteX1" fmla="*/ 5687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6350" y="6350"/>
                </a:moveTo>
                <a:lnTo>
                  <a:pt x="5687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56104" y="2322563"/>
            <a:ext cx="64185" cy="25082"/>
          </a:xfrm>
          <a:custGeom>
            <a:avLst/>
            <a:gdLst>
              <a:gd name="connsiteX0" fmla="*/ 6350 w 64185"/>
              <a:gd name="connsiteY0" fmla="*/ 6350 h 25082"/>
              <a:gd name="connsiteX1" fmla="*/ 57836 w 64185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185" h="25082">
                <a:moveTo>
                  <a:pt x="6350" y="6350"/>
                </a:moveTo>
                <a:lnTo>
                  <a:pt x="5783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58111" y="2322563"/>
            <a:ext cx="63220" cy="25082"/>
          </a:xfrm>
          <a:custGeom>
            <a:avLst/>
            <a:gdLst>
              <a:gd name="connsiteX0" fmla="*/ 6350 w 63220"/>
              <a:gd name="connsiteY0" fmla="*/ 6350 h 25082"/>
              <a:gd name="connsiteX1" fmla="*/ 5687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6350" y="6350"/>
                </a:moveTo>
                <a:lnTo>
                  <a:pt x="5687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60104" y="2322563"/>
            <a:ext cx="63233" cy="25082"/>
          </a:xfrm>
          <a:custGeom>
            <a:avLst/>
            <a:gdLst>
              <a:gd name="connsiteX0" fmla="*/ 6350 w 63233"/>
              <a:gd name="connsiteY0" fmla="*/ 6350 h 25082"/>
              <a:gd name="connsiteX1" fmla="*/ 56883 w 6323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33" h="25082">
                <a:moveTo>
                  <a:pt x="6350" y="6350"/>
                </a:moveTo>
                <a:lnTo>
                  <a:pt x="5688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61158" y="2322563"/>
            <a:ext cx="64173" cy="25082"/>
          </a:xfrm>
          <a:custGeom>
            <a:avLst/>
            <a:gdLst>
              <a:gd name="connsiteX0" fmla="*/ 6350 w 64173"/>
              <a:gd name="connsiteY0" fmla="*/ 6350 h 25082"/>
              <a:gd name="connsiteX1" fmla="*/ 57822 w 6417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173" h="25082">
                <a:moveTo>
                  <a:pt x="6350" y="6350"/>
                </a:moveTo>
                <a:lnTo>
                  <a:pt x="578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63152" y="2322563"/>
            <a:ext cx="63233" cy="25082"/>
          </a:xfrm>
          <a:custGeom>
            <a:avLst/>
            <a:gdLst>
              <a:gd name="connsiteX0" fmla="*/ 6350 w 63233"/>
              <a:gd name="connsiteY0" fmla="*/ 6350 h 25082"/>
              <a:gd name="connsiteX1" fmla="*/ 56883 w 6323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33" h="25082">
                <a:moveTo>
                  <a:pt x="6350" y="6350"/>
                </a:moveTo>
                <a:lnTo>
                  <a:pt x="5688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65158" y="2322563"/>
            <a:ext cx="63220" cy="25082"/>
          </a:xfrm>
          <a:custGeom>
            <a:avLst/>
            <a:gdLst>
              <a:gd name="connsiteX0" fmla="*/ 6350 w 63220"/>
              <a:gd name="connsiteY0" fmla="*/ 6350 h 25082"/>
              <a:gd name="connsiteX1" fmla="*/ 5687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6350" y="6350"/>
                </a:moveTo>
                <a:lnTo>
                  <a:pt x="5687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66212" y="2322563"/>
            <a:ext cx="64173" cy="25082"/>
          </a:xfrm>
          <a:custGeom>
            <a:avLst/>
            <a:gdLst>
              <a:gd name="connsiteX0" fmla="*/ 6350 w 64173"/>
              <a:gd name="connsiteY0" fmla="*/ 6350 h 25082"/>
              <a:gd name="connsiteX1" fmla="*/ 57822 w 6417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173" h="25082">
                <a:moveTo>
                  <a:pt x="6350" y="6350"/>
                </a:moveTo>
                <a:lnTo>
                  <a:pt x="578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68206" y="2322563"/>
            <a:ext cx="63220" cy="25082"/>
          </a:xfrm>
          <a:custGeom>
            <a:avLst/>
            <a:gdLst>
              <a:gd name="connsiteX0" fmla="*/ 6350 w 63220"/>
              <a:gd name="connsiteY0" fmla="*/ 6350 h 25082"/>
              <a:gd name="connsiteX1" fmla="*/ 5687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6350" y="6350"/>
                </a:moveTo>
                <a:lnTo>
                  <a:pt x="5687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70212" y="2322563"/>
            <a:ext cx="63220" cy="25082"/>
          </a:xfrm>
          <a:custGeom>
            <a:avLst/>
            <a:gdLst>
              <a:gd name="connsiteX0" fmla="*/ 6350 w 63220"/>
              <a:gd name="connsiteY0" fmla="*/ 6350 h 25082"/>
              <a:gd name="connsiteX1" fmla="*/ 5687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6350" y="6350"/>
                </a:moveTo>
                <a:lnTo>
                  <a:pt x="5687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71253" y="2322563"/>
            <a:ext cx="64185" cy="25082"/>
          </a:xfrm>
          <a:custGeom>
            <a:avLst/>
            <a:gdLst>
              <a:gd name="connsiteX0" fmla="*/ 6350 w 64185"/>
              <a:gd name="connsiteY0" fmla="*/ 6350 h 25082"/>
              <a:gd name="connsiteX1" fmla="*/ 57836 w 64185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185" h="25082">
                <a:moveTo>
                  <a:pt x="6350" y="6350"/>
                </a:moveTo>
                <a:lnTo>
                  <a:pt x="5783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73259" y="2322563"/>
            <a:ext cx="63220" cy="25082"/>
          </a:xfrm>
          <a:custGeom>
            <a:avLst/>
            <a:gdLst>
              <a:gd name="connsiteX0" fmla="*/ 6350 w 63220"/>
              <a:gd name="connsiteY0" fmla="*/ 6350 h 25082"/>
              <a:gd name="connsiteX1" fmla="*/ 5687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6350" y="6350"/>
                </a:moveTo>
                <a:lnTo>
                  <a:pt x="5687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75253" y="2322563"/>
            <a:ext cx="63233" cy="25082"/>
          </a:xfrm>
          <a:custGeom>
            <a:avLst/>
            <a:gdLst>
              <a:gd name="connsiteX0" fmla="*/ 6350 w 63233"/>
              <a:gd name="connsiteY0" fmla="*/ 6350 h 25082"/>
              <a:gd name="connsiteX1" fmla="*/ 56883 w 6323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33" h="25082">
                <a:moveTo>
                  <a:pt x="6350" y="6350"/>
                </a:moveTo>
                <a:lnTo>
                  <a:pt x="5688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76307" y="2322563"/>
            <a:ext cx="64173" cy="25082"/>
          </a:xfrm>
          <a:custGeom>
            <a:avLst/>
            <a:gdLst>
              <a:gd name="connsiteX0" fmla="*/ 6350 w 64173"/>
              <a:gd name="connsiteY0" fmla="*/ 6350 h 25082"/>
              <a:gd name="connsiteX1" fmla="*/ 57822 w 6417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173" h="25082">
                <a:moveTo>
                  <a:pt x="6350" y="6350"/>
                </a:moveTo>
                <a:lnTo>
                  <a:pt x="578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78314" y="2322563"/>
            <a:ext cx="63220" cy="25082"/>
          </a:xfrm>
          <a:custGeom>
            <a:avLst/>
            <a:gdLst>
              <a:gd name="connsiteX0" fmla="*/ 6350 w 63220"/>
              <a:gd name="connsiteY0" fmla="*/ 6350 h 25082"/>
              <a:gd name="connsiteX1" fmla="*/ 5687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6350" y="6350"/>
                </a:moveTo>
                <a:lnTo>
                  <a:pt x="5687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80307" y="2322563"/>
            <a:ext cx="63220" cy="25082"/>
          </a:xfrm>
          <a:custGeom>
            <a:avLst/>
            <a:gdLst>
              <a:gd name="connsiteX0" fmla="*/ 6350 w 63220"/>
              <a:gd name="connsiteY0" fmla="*/ 6350 h 25082"/>
              <a:gd name="connsiteX1" fmla="*/ 5687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6350" y="6350"/>
                </a:moveTo>
                <a:lnTo>
                  <a:pt x="5687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81361" y="2322563"/>
            <a:ext cx="64173" cy="25082"/>
          </a:xfrm>
          <a:custGeom>
            <a:avLst/>
            <a:gdLst>
              <a:gd name="connsiteX0" fmla="*/ 6350 w 64173"/>
              <a:gd name="connsiteY0" fmla="*/ 6350 h 25082"/>
              <a:gd name="connsiteX1" fmla="*/ 57823 w 6417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173" h="25082">
                <a:moveTo>
                  <a:pt x="6350" y="6350"/>
                </a:moveTo>
                <a:lnTo>
                  <a:pt x="5782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83355" y="2322563"/>
            <a:ext cx="63233" cy="25082"/>
          </a:xfrm>
          <a:custGeom>
            <a:avLst/>
            <a:gdLst>
              <a:gd name="connsiteX0" fmla="*/ 6350 w 63233"/>
              <a:gd name="connsiteY0" fmla="*/ 6350 h 25082"/>
              <a:gd name="connsiteX1" fmla="*/ 56883 w 6323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33" h="25082">
                <a:moveTo>
                  <a:pt x="6350" y="6350"/>
                </a:moveTo>
                <a:lnTo>
                  <a:pt x="5688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85361" y="2322563"/>
            <a:ext cx="37478" cy="38417"/>
          </a:xfrm>
          <a:custGeom>
            <a:avLst/>
            <a:gdLst>
              <a:gd name="connsiteX0" fmla="*/ 6350 w 37478"/>
              <a:gd name="connsiteY0" fmla="*/ 6350 h 38417"/>
              <a:gd name="connsiteX1" fmla="*/ 31128 w 37478"/>
              <a:gd name="connsiteY1" fmla="*/ 6350 h 38417"/>
              <a:gd name="connsiteX2" fmla="*/ 31128 w 37478"/>
              <a:gd name="connsiteY2" fmla="*/ 32067 h 384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7478" h="38417">
                <a:moveTo>
                  <a:pt x="6350" y="6350"/>
                </a:moveTo>
                <a:lnTo>
                  <a:pt x="31128" y="6350"/>
                </a:lnTo>
                <a:lnTo>
                  <a:pt x="31128" y="320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10139" y="2398750"/>
            <a:ext cx="25082" cy="64109"/>
          </a:xfrm>
          <a:custGeom>
            <a:avLst/>
            <a:gdLst>
              <a:gd name="connsiteX0" fmla="*/ 6350 w 25082"/>
              <a:gd name="connsiteY0" fmla="*/ 6350 h 64109"/>
              <a:gd name="connsiteX1" fmla="*/ 6350 w 25082"/>
              <a:gd name="connsiteY1" fmla="*/ 57759 h 641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4109">
                <a:moveTo>
                  <a:pt x="6350" y="6350"/>
                </a:moveTo>
                <a:lnTo>
                  <a:pt x="6350" y="5775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10139" y="2500629"/>
            <a:ext cx="25082" cy="63169"/>
          </a:xfrm>
          <a:custGeom>
            <a:avLst/>
            <a:gdLst>
              <a:gd name="connsiteX0" fmla="*/ 6350 w 25082"/>
              <a:gd name="connsiteY0" fmla="*/ 6350 h 63169"/>
              <a:gd name="connsiteX1" fmla="*/ 6350 w 25082"/>
              <a:gd name="connsiteY1" fmla="*/ 56819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6350"/>
                </a:moveTo>
                <a:lnTo>
                  <a:pt x="6350" y="5681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10139" y="2602509"/>
            <a:ext cx="25082" cy="63169"/>
          </a:xfrm>
          <a:custGeom>
            <a:avLst/>
            <a:gdLst>
              <a:gd name="connsiteX0" fmla="*/ 6350 w 25082"/>
              <a:gd name="connsiteY0" fmla="*/ 6350 h 63169"/>
              <a:gd name="connsiteX1" fmla="*/ 6350 w 25082"/>
              <a:gd name="connsiteY1" fmla="*/ 56819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6350"/>
                </a:moveTo>
                <a:lnTo>
                  <a:pt x="6350" y="5681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10139" y="2703448"/>
            <a:ext cx="25082" cy="64109"/>
          </a:xfrm>
          <a:custGeom>
            <a:avLst/>
            <a:gdLst>
              <a:gd name="connsiteX0" fmla="*/ 6350 w 25082"/>
              <a:gd name="connsiteY0" fmla="*/ 6350 h 64109"/>
              <a:gd name="connsiteX1" fmla="*/ 6350 w 25082"/>
              <a:gd name="connsiteY1" fmla="*/ 57759 h 641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4109">
                <a:moveTo>
                  <a:pt x="6350" y="6350"/>
                </a:moveTo>
                <a:lnTo>
                  <a:pt x="6350" y="5775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10139" y="2805328"/>
            <a:ext cx="25082" cy="63169"/>
          </a:xfrm>
          <a:custGeom>
            <a:avLst/>
            <a:gdLst>
              <a:gd name="connsiteX0" fmla="*/ 6350 w 25082"/>
              <a:gd name="connsiteY0" fmla="*/ 6350 h 63169"/>
              <a:gd name="connsiteX1" fmla="*/ 6350 w 25082"/>
              <a:gd name="connsiteY1" fmla="*/ 56819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6350"/>
                </a:moveTo>
                <a:lnTo>
                  <a:pt x="6350" y="5681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10139" y="2907207"/>
            <a:ext cx="25082" cy="63169"/>
          </a:xfrm>
          <a:custGeom>
            <a:avLst/>
            <a:gdLst>
              <a:gd name="connsiteX0" fmla="*/ 6350 w 25082"/>
              <a:gd name="connsiteY0" fmla="*/ 6350 h 63169"/>
              <a:gd name="connsiteX1" fmla="*/ 6350 w 25082"/>
              <a:gd name="connsiteY1" fmla="*/ 56819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6350"/>
                </a:moveTo>
                <a:lnTo>
                  <a:pt x="6350" y="5681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10139" y="3008147"/>
            <a:ext cx="25082" cy="64122"/>
          </a:xfrm>
          <a:custGeom>
            <a:avLst/>
            <a:gdLst>
              <a:gd name="connsiteX0" fmla="*/ 6350 w 25082"/>
              <a:gd name="connsiteY0" fmla="*/ 6350 h 64122"/>
              <a:gd name="connsiteX1" fmla="*/ 6350 w 25082"/>
              <a:gd name="connsiteY1" fmla="*/ 57772 h 6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4122">
                <a:moveTo>
                  <a:pt x="6350" y="6350"/>
                </a:moveTo>
                <a:lnTo>
                  <a:pt x="6350" y="5777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10139" y="3110026"/>
            <a:ext cx="25082" cy="63169"/>
          </a:xfrm>
          <a:custGeom>
            <a:avLst/>
            <a:gdLst>
              <a:gd name="connsiteX0" fmla="*/ 6350 w 25082"/>
              <a:gd name="connsiteY0" fmla="*/ 6350 h 63169"/>
              <a:gd name="connsiteX1" fmla="*/ 6350 w 25082"/>
              <a:gd name="connsiteY1" fmla="*/ 56819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6350"/>
                </a:moveTo>
                <a:lnTo>
                  <a:pt x="6350" y="5681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10139" y="3211918"/>
            <a:ext cx="25082" cy="63157"/>
          </a:xfrm>
          <a:custGeom>
            <a:avLst/>
            <a:gdLst>
              <a:gd name="connsiteX0" fmla="*/ 6350 w 25082"/>
              <a:gd name="connsiteY0" fmla="*/ 6350 h 63157"/>
              <a:gd name="connsiteX1" fmla="*/ 6350 w 25082"/>
              <a:gd name="connsiteY1" fmla="*/ 56807 h 63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57">
                <a:moveTo>
                  <a:pt x="6350" y="6350"/>
                </a:moveTo>
                <a:lnTo>
                  <a:pt x="6350" y="5680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10139" y="3312845"/>
            <a:ext cx="25082" cy="64122"/>
          </a:xfrm>
          <a:custGeom>
            <a:avLst/>
            <a:gdLst>
              <a:gd name="connsiteX0" fmla="*/ 6350 w 25082"/>
              <a:gd name="connsiteY0" fmla="*/ 6350 h 64122"/>
              <a:gd name="connsiteX1" fmla="*/ 6350 w 25082"/>
              <a:gd name="connsiteY1" fmla="*/ 57772 h 6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4122">
                <a:moveTo>
                  <a:pt x="6350" y="6350"/>
                </a:moveTo>
                <a:lnTo>
                  <a:pt x="6350" y="5777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10139" y="3414725"/>
            <a:ext cx="25082" cy="63169"/>
          </a:xfrm>
          <a:custGeom>
            <a:avLst/>
            <a:gdLst>
              <a:gd name="connsiteX0" fmla="*/ 6350 w 25082"/>
              <a:gd name="connsiteY0" fmla="*/ 6350 h 63169"/>
              <a:gd name="connsiteX1" fmla="*/ 6350 w 25082"/>
              <a:gd name="connsiteY1" fmla="*/ 56819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6350"/>
                </a:moveTo>
                <a:lnTo>
                  <a:pt x="6350" y="5681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10139" y="3516617"/>
            <a:ext cx="25082" cy="63169"/>
          </a:xfrm>
          <a:custGeom>
            <a:avLst/>
            <a:gdLst>
              <a:gd name="connsiteX0" fmla="*/ 6350 w 25082"/>
              <a:gd name="connsiteY0" fmla="*/ 6350 h 63169"/>
              <a:gd name="connsiteX1" fmla="*/ 6350 w 25082"/>
              <a:gd name="connsiteY1" fmla="*/ 56819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6350"/>
                </a:moveTo>
                <a:lnTo>
                  <a:pt x="6350" y="5681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10139" y="3617544"/>
            <a:ext cx="25082" cy="64122"/>
          </a:xfrm>
          <a:custGeom>
            <a:avLst/>
            <a:gdLst>
              <a:gd name="connsiteX0" fmla="*/ 6350 w 25082"/>
              <a:gd name="connsiteY0" fmla="*/ 6350 h 64122"/>
              <a:gd name="connsiteX1" fmla="*/ 6350 w 25082"/>
              <a:gd name="connsiteY1" fmla="*/ 57772 h 6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4122">
                <a:moveTo>
                  <a:pt x="6350" y="6350"/>
                </a:moveTo>
                <a:lnTo>
                  <a:pt x="6350" y="5777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10139" y="3719436"/>
            <a:ext cx="25082" cy="63157"/>
          </a:xfrm>
          <a:custGeom>
            <a:avLst/>
            <a:gdLst>
              <a:gd name="connsiteX0" fmla="*/ 6350 w 25082"/>
              <a:gd name="connsiteY0" fmla="*/ 6350 h 63157"/>
              <a:gd name="connsiteX1" fmla="*/ 6350 w 25082"/>
              <a:gd name="connsiteY1" fmla="*/ 56807 h 63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57">
                <a:moveTo>
                  <a:pt x="6350" y="6350"/>
                </a:moveTo>
                <a:lnTo>
                  <a:pt x="6350" y="5680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10139" y="3821315"/>
            <a:ext cx="25082" cy="63169"/>
          </a:xfrm>
          <a:custGeom>
            <a:avLst/>
            <a:gdLst>
              <a:gd name="connsiteX0" fmla="*/ 6350 w 25082"/>
              <a:gd name="connsiteY0" fmla="*/ 6350 h 63169"/>
              <a:gd name="connsiteX1" fmla="*/ 6350 w 25082"/>
              <a:gd name="connsiteY1" fmla="*/ 56819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6350"/>
                </a:moveTo>
                <a:lnTo>
                  <a:pt x="6350" y="5681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10139" y="3922242"/>
            <a:ext cx="25082" cy="64122"/>
          </a:xfrm>
          <a:custGeom>
            <a:avLst/>
            <a:gdLst>
              <a:gd name="connsiteX0" fmla="*/ 6350 w 25082"/>
              <a:gd name="connsiteY0" fmla="*/ 6350 h 64122"/>
              <a:gd name="connsiteX1" fmla="*/ 6350 w 25082"/>
              <a:gd name="connsiteY1" fmla="*/ 57772 h 6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4122">
                <a:moveTo>
                  <a:pt x="6350" y="6350"/>
                </a:moveTo>
                <a:lnTo>
                  <a:pt x="6350" y="5777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10139" y="4024134"/>
            <a:ext cx="25082" cy="63169"/>
          </a:xfrm>
          <a:custGeom>
            <a:avLst/>
            <a:gdLst>
              <a:gd name="connsiteX0" fmla="*/ 6350 w 25082"/>
              <a:gd name="connsiteY0" fmla="*/ 6350 h 63169"/>
              <a:gd name="connsiteX1" fmla="*/ 6350 w 25082"/>
              <a:gd name="connsiteY1" fmla="*/ 56819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6350"/>
                </a:moveTo>
                <a:lnTo>
                  <a:pt x="6350" y="5681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10139" y="4126014"/>
            <a:ext cx="25082" cy="63169"/>
          </a:xfrm>
          <a:custGeom>
            <a:avLst/>
            <a:gdLst>
              <a:gd name="connsiteX0" fmla="*/ 6350 w 25082"/>
              <a:gd name="connsiteY0" fmla="*/ 6350 h 63169"/>
              <a:gd name="connsiteX1" fmla="*/ 6350 w 25082"/>
              <a:gd name="connsiteY1" fmla="*/ 56819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6350"/>
                </a:moveTo>
                <a:lnTo>
                  <a:pt x="6350" y="5681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10139" y="4226953"/>
            <a:ext cx="25082" cy="64109"/>
          </a:xfrm>
          <a:custGeom>
            <a:avLst/>
            <a:gdLst>
              <a:gd name="connsiteX0" fmla="*/ 6350 w 25082"/>
              <a:gd name="connsiteY0" fmla="*/ 6350 h 64109"/>
              <a:gd name="connsiteX1" fmla="*/ 6350 w 25082"/>
              <a:gd name="connsiteY1" fmla="*/ 57759 h 641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4109">
                <a:moveTo>
                  <a:pt x="6350" y="6350"/>
                </a:moveTo>
                <a:lnTo>
                  <a:pt x="6350" y="5775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10139" y="4328833"/>
            <a:ext cx="25082" cy="63169"/>
          </a:xfrm>
          <a:custGeom>
            <a:avLst/>
            <a:gdLst>
              <a:gd name="connsiteX0" fmla="*/ 6350 w 25082"/>
              <a:gd name="connsiteY0" fmla="*/ 6350 h 63169"/>
              <a:gd name="connsiteX1" fmla="*/ 6350 w 25082"/>
              <a:gd name="connsiteY1" fmla="*/ 56819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6350"/>
                </a:moveTo>
                <a:lnTo>
                  <a:pt x="6350" y="5681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10139" y="4430712"/>
            <a:ext cx="25082" cy="63169"/>
          </a:xfrm>
          <a:custGeom>
            <a:avLst/>
            <a:gdLst>
              <a:gd name="connsiteX0" fmla="*/ 6350 w 25082"/>
              <a:gd name="connsiteY0" fmla="*/ 6350 h 63169"/>
              <a:gd name="connsiteX1" fmla="*/ 6350 w 25082"/>
              <a:gd name="connsiteY1" fmla="*/ 56819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6350"/>
                </a:moveTo>
                <a:lnTo>
                  <a:pt x="6350" y="5681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59618" y="4531652"/>
            <a:ext cx="63220" cy="25082"/>
          </a:xfrm>
          <a:custGeom>
            <a:avLst/>
            <a:gdLst>
              <a:gd name="connsiteX0" fmla="*/ 56870 w 63220"/>
              <a:gd name="connsiteY0" fmla="*/ 6350 h 25082"/>
              <a:gd name="connsiteX1" fmla="*/ 635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56870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57624" y="4531652"/>
            <a:ext cx="64173" cy="25082"/>
          </a:xfrm>
          <a:custGeom>
            <a:avLst/>
            <a:gdLst>
              <a:gd name="connsiteX0" fmla="*/ 57823 w 64173"/>
              <a:gd name="connsiteY0" fmla="*/ 6350 h 25082"/>
              <a:gd name="connsiteX1" fmla="*/ 6350 w 6417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173" h="25082">
                <a:moveTo>
                  <a:pt x="57823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56571" y="4531652"/>
            <a:ext cx="63220" cy="25082"/>
          </a:xfrm>
          <a:custGeom>
            <a:avLst/>
            <a:gdLst>
              <a:gd name="connsiteX0" fmla="*/ 56870 w 63220"/>
              <a:gd name="connsiteY0" fmla="*/ 6350 h 25082"/>
              <a:gd name="connsiteX1" fmla="*/ 635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56870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54564" y="4531652"/>
            <a:ext cx="63233" cy="25082"/>
          </a:xfrm>
          <a:custGeom>
            <a:avLst/>
            <a:gdLst>
              <a:gd name="connsiteX0" fmla="*/ 56883 w 63233"/>
              <a:gd name="connsiteY0" fmla="*/ 6350 h 25082"/>
              <a:gd name="connsiteX1" fmla="*/ 6350 w 6323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33" h="25082">
                <a:moveTo>
                  <a:pt x="56883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52571" y="4531652"/>
            <a:ext cx="64173" cy="25082"/>
          </a:xfrm>
          <a:custGeom>
            <a:avLst/>
            <a:gdLst>
              <a:gd name="connsiteX0" fmla="*/ 57822 w 64173"/>
              <a:gd name="connsiteY0" fmla="*/ 6350 h 25082"/>
              <a:gd name="connsiteX1" fmla="*/ 6350 w 6417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173" h="25082">
                <a:moveTo>
                  <a:pt x="57822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51517" y="4531652"/>
            <a:ext cx="63233" cy="25082"/>
          </a:xfrm>
          <a:custGeom>
            <a:avLst/>
            <a:gdLst>
              <a:gd name="connsiteX0" fmla="*/ 56883 w 63233"/>
              <a:gd name="connsiteY0" fmla="*/ 6350 h 25082"/>
              <a:gd name="connsiteX1" fmla="*/ 6350 w 6323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33" h="25082">
                <a:moveTo>
                  <a:pt x="56883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49523" y="4531652"/>
            <a:ext cx="63220" cy="25082"/>
          </a:xfrm>
          <a:custGeom>
            <a:avLst/>
            <a:gdLst>
              <a:gd name="connsiteX0" fmla="*/ 56870 w 63220"/>
              <a:gd name="connsiteY0" fmla="*/ 6350 h 25082"/>
              <a:gd name="connsiteX1" fmla="*/ 635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56870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47517" y="4531652"/>
            <a:ext cx="64185" cy="25082"/>
          </a:xfrm>
          <a:custGeom>
            <a:avLst/>
            <a:gdLst>
              <a:gd name="connsiteX0" fmla="*/ 57836 w 64185"/>
              <a:gd name="connsiteY0" fmla="*/ 6350 h 25082"/>
              <a:gd name="connsiteX1" fmla="*/ 6350 w 64185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185" h="25082">
                <a:moveTo>
                  <a:pt x="57836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46476" y="4531652"/>
            <a:ext cx="63220" cy="25082"/>
          </a:xfrm>
          <a:custGeom>
            <a:avLst/>
            <a:gdLst>
              <a:gd name="connsiteX0" fmla="*/ 56870 w 63220"/>
              <a:gd name="connsiteY0" fmla="*/ 6350 h 25082"/>
              <a:gd name="connsiteX1" fmla="*/ 635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56870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44469" y="4531652"/>
            <a:ext cx="63220" cy="25082"/>
          </a:xfrm>
          <a:custGeom>
            <a:avLst/>
            <a:gdLst>
              <a:gd name="connsiteX0" fmla="*/ 56870 w 63220"/>
              <a:gd name="connsiteY0" fmla="*/ 6350 h 25082"/>
              <a:gd name="connsiteX1" fmla="*/ 635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56870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42476" y="4531652"/>
            <a:ext cx="64173" cy="25082"/>
          </a:xfrm>
          <a:custGeom>
            <a:avLst/>
            <a:gdLst>
              <a:gd name="connsiteX0" fmla="*/ 57822 w 64173"/>
              <a:gd name="connsiteY0" fmla="*/ 6350 h 25082"/>
              <a:gd name="connsiteX1" fmla="*/ 6350 w 6417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173" h="25082">
                <a:moveTo>
                  <a:pt x="57822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41421" y="4531652"/>
            <a:ext cx="63220" cy="25082"/>
          </a:xfrm>
          <a:custGeom>
            <a:avLst/>
            <a:gdLst>
              <a:gd name="connsiteX0" fmla="*/ 56870 w 63220"/>
              <a:gd name="connsiteY0" fmla="*/ 6350 h 25082"/>
              <a:gd name="connsiteX1" fmla="*/ 635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56870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39415" y="4531652"/>
            <a:ext cx="63233" cy="25082"/>
          </a:xfrm>
          <a:custGeom>
            <a:avLst/>
            <a:gdLst>
              <a:gd name="connsiteX0" fmla="*/ 56883 w 63233"/>
              <a:gd name="connsiteY0" fmla="*/ 6350 h 25082"/>
              <a:gd name="connsiteX1" fmla="*/ 6350 w 6323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33" h="25082">
                <a:moveTo>
                  <a:pt x="56883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37421" y="4531652"/>
            <a:ext cx="64173" cy="25082"/>
          </a:xfrm>
          <a:custGeom>
            <a:avLst/>
            <a:gdLst>
              <a:gd name="connsiteX0" fmla="*/ 57822 w 64173"/>
              <a:gd name="connsiteY0" fmla="*/ 6350 h 25082"/>
              <a:gd name="connsiteX1" fmla="*/ 6350 w 6417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173" h="25082">
                <a:moveTo>
                  <a:pt x="57822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36367" y="4531652"/>
            <a:ext cx="63233" cy="25082"/>
          </a:xfrm>
          <a:custGeom>
            <a:avLst/>
            <a:gdLst>
              <a:gd name="connsiteX0" fmla="*/ 56883 w 63233"/>
              <a:gd name="connsiteY0" fmla="*/ 6350 h 25082"/>
              <a:gd name="connsiteX1" fmla="*/ 6350 w 6323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33" h="25082">
                <a:moveTo>
                  <a:pt x="56883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34373" y="4531652"/>
            <a:ext cx="63220" cy="25082"/>
          </a:xfrm>
          <a:custGeom>
            <a:avLst/>
            <a:gdLst>
              <a:gd name="connsiteX0" fmla="*/ 56870 w 63220"/>
              <a:gd name="connsiteY0" fmla="*/ 6350 h 25082"/>
              <a:gd name="connsiteX1" fmla="*/ 635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56870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32367" y="4531652"/>
            <a:ext cx="64173" cy="25082"/>
          </a:xfrm>
          <a:custGeom>
            <a:avLst/>
            <a:gdLst>
              <a:gd name="connsiteX0" fmla="*/ 57823 w 64173"/>
              <a:gd name="connsiteY0" fmla="*/ 6350 h 25082"/>
              <a:gd name="connsiteX1" fmla="*/ 6350 w 6417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173" h="25082">
                <a:moveTo>
                  <a:pt x="57823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31326" y="4531652"/>
            <a:ext cx="63220" cy="25082"/>
          </a:xfrm>
          <a:custGeom>
            <a:avLst/>
            <a:gdLst>
              <a:gd name="connsiteX0" fmla="*/ 56870 w 63220"/>
              <a:gd name="connsiteY0" fmla="*/ 6350 h 25082"/>
              <a:gd name="connsiteX1" fmla="*/ 635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56870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29320" y="4531652"/>
            <a:ext cx="63220" cy="25082"/>
          </a:xfrm>
          <a:custGeom>
            <a:avLst/>
            <a:gdLst>
              <a:gd name="connsiteX0" fmla="*/ 56870 w 63220"/>
              <a:gd name="connsiteY0" fmla="*/ 6350 h 25082"/>
              <a:gd name="connsiteX1" fmla="*/ 635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56870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27313" y="4531652"/>
            <a:ext cx="64185" cy="25082"/>
          </a:xfrm>
          <a:custGeom>
            <a:avLst/>
            <a:gdLst>
              <a:gd name="connsiteX0" fmla="*/ 57836 w 64185"/>
              <a:gd name="connsiteY0" fmla="*/ 6350 h 25082"/>
              <a:gd name="connsiteX1" fmla="*/ 6350 w 64185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185" h="25082">
                <a:moveTo>
                  <a:pt x="57836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26272" y="4531652"/>
            <a:ext cx="63220" cy="25082"/>
          </a:xfrm>
          <a:custGeom>
            <a:avLst/>
            <a:gdLst>
              <a:gd name="connsiteX0" fmla="*/ 56870 w 63220"/>
              <a:gd name="connsiteY0" fmla="*/ 6350 h 25082"/>
              <a:gd name="connsiteX1" fmla="*/ 635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56870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24266" y="4531652"/>
            <a:ext cx="63233" cy="25082"/>
          </a:xfrm>
          <a:custGeom>
            <a:avLst/>
            <a:gdLst>
              <a:gd name="connsiteX0" fmla="*/ 56883 w 63233"/>
              <a:gd name="connsiteY0" fmla="*/ 6350 h 25082"/>
              <a:gd name="connsiteX1" fmla="*/ 6350 w 6323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33" h="25082">
                <a:moveTo>
                  <a:pt x="56883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22272" y="4531652"/>
            <a:ext cx="64173" cy="25082"/>
          </a:xfrm>
          <a:custGeom>
            <a:avLst/>
            <a:gdLst>
              <a:gd name="connsiteX0" fmla="*/ 57823 w 64173"/>
              <a:gd name="connsiteY0" fmla="*/ 6350 h 25082"/>
              <a:gd name="connsiteX1" fmla="*/ 6350 w 6417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173" h="25082">
                <a:moveTo>
                  <a:pt x="57823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21218" y="4531652"/>
            <a:ext cx="63233" cy="25082"/>
          </a:xfrm>
          <a:custGeom>
            <a:avLst/>
            <a:gdLst>
              <a:gd name="connsiteX0" fmla="*/ 56883 w 63233"/>
              <a:gd name="connsiteY0" fmla="*/ 6350 h 25082"/>
              <a:gd name="connsiteX1" fmla="*/ 6350 w 6323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33" h="25082">
                <a:moveTo>
                  <a:pt x="56883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19225" y="4531652"/>
            <a:ext cx="63220" cy="25082"/>
          </a:xfrm>
          <a:custGeom>
            <a:avLst/>
            <a:gdLst>
              <a:gd name="connsiteX0" fmla="*/ 56870 w 63220"/>
              <a:gd name="connsiteY0" fmla="*/ 6350 h 25082"/>
              <a:gd name="connsiteX1" fmla="*/ 635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56870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717218" y="4531652"/>
            <a:ext cx="64173" cy="25082"/>
          </a:xfrm>
          <a:custGeom>
            <a:avLst/>
            <a:gdLst>
              <a:gd name="connsiteX0" fmla="*/ 57822 w 64173"/>
              <a:gd name="connsiteY0" fmla="*/ 6350 h 25082"/>
              <a:gd name="connsiteX1" fmla="*/ 6350 w 64173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173" h="25082">
                <a:moveTo>
                  <a:pt x="57822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16176" y="4531652"/>
            <a:ext cx="63220" cy="25082"/>
          </a:xfrm>
          <a:custGeom>
            <a:avLst/>
            <a:gdLst>
              <a:gd name="connsiteX0" fmla="*/ 56870 w 63220"/>
              <a:gd name="connsiteY0" fmla="*/ 6350 h 25082"/>
              <a:gd name="connsiteX1" fmla="*/ 6350 w 63220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" h="25082">
                <a:moveTo>
                  <a:pt x="56870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4506886"/>
            <a:ext cx="37477" cy="37465"/>
          </a:xfrm>
          <a:custGeom>
            <a:avLst/>
            <a:gdLst>
              <a:gd name="connsiteX0" fmla="*/ 31128 w 37477"/>
              <a:gd name="connsiteY0" fmla="*/ 31115 h 37465"/>
              <a:gd name="connsiteX1" fmla="*/ 6350 w 37477"/>
              <a:gd name="connsiteY1" fmla="*/ 31115 h 37465"/>
              <a:gd name="connsiteX2" fmla="*/ 6350 w 37477"/>
              <a:gd name="connsiteY2" fmla="*/ 6350 h 37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7477" h="37465">
                <a:moveTo>
                  <a:pt x="31128" y="31115"/>
                </a:moveTo>
                <a:lnTo>
                  <a:pt x="6350" y="31115"/>
                </a:ln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4405007"/>
            <a:ext cx="25082" cy="63169"/>
          </a:xfrm>
          <a:custGeom>
            <a:avLst/>
            <a:gdLst>
              <a:gd name="connsiteX0" fmla="*/ 6350 w 25082"/>
              <a:gd name="connsiteY0" fmla="*/ 56819 h 63169"/>
              <a:gd name="connsiteX1" fmla="*/ 6350 w 25082"/>
              <a:gd name="connsiteY1" fmla="*/ 6350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5681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4303128"/>
            <a:ext cx="25082" cy="64109"/>
          </a:xfrm>
          <a:custGeom>
            <a:avLst/>
            <a:gdLst>
              <a:gd name="connsiteX0" fmla="*/ 6350 w 25082"/>
              <a:gd name="connsiteY0" fmla="*/ 57759 h 64109"/>
              <a:gd name="connsiteX1" fmla="*/ 6350 w 25082"/>
              <a:gd name="connsiteY1" fmla="*/ 6350 h 641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4109">
                <a:moveTo>
                  <a:pt x="6350" y="5775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4202188"/>
            <a:ext cx="25082" cy="63169"/>
          </a:xfrm>
          <a:custGeom>
            <a:avLst/>
            <a:gdLst>
              <a:gd name="connsiteX0" fmla="*/ 6350 w 25082"/>
              <a:gd name="connsiteY0" fmla="*/ 56819 h 63169"/>
              <a:gd name="connsiteX1" fmla="*/ 6350 w 25082"/>
              <a:gd name="connsiteY1" fmla="*/ 6350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5681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4100309"/>
            <a:ext cx="25082" cy="63169"/>
          </a:xfrm>
          <a:custGeom>
            <a:avLst/>
            <a:gdLst>
              <a:gd name="connsiteX0" fmla="*/ 6350 w 25082"/>
              <a:gd name="connsiteY0" fmla="*/ 56819 h 63169"/>
              <a:gd name="connsiteX1" fmla="*/ 6350 w 25082"/>
              <a:gd name="connsiteY1" fmla="*/ 6350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5681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3998417"/>
            <a:ext cx="25082" cy="64122"/>
          </a:xfrm>
          <a:custGeom>
            <a:avLst/>
            <a:gdLst>
              <a:gd name="connsiteX0" fmla="*/ 6350 w 25082"/>
              <a:gd name="connsiteY0" fmla="*/ 57772 h 64122"/>
              <a:gd name="connsiteX1" fmla="*/ 6350 w 25082"/>
              <a:gd name="connsiteY1" fmla="*/ 6350 h 6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4122">
                <a:moveTo>
                  <a:pt x="6350" y="5777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3897490"/>
            <a:ext cx="25082" cy="63169"/>
          </a:xfrm>
          <a:custGeom>
            <a:avLst/>
            <a:gdLst>
              <a:gd name="connsiteX0" fmla="*/ 6350 w 25082"/>
              <a:gd name="connsiteY0" fmla="*/ 56819 h 63169"/>
              <a:gd name="connsiteX1" fmla="*/ 6350 w 25082"/>
              <a:gd name="connsiteY1" fmla="*/ 6350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5681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3795610"/>
            <a:ext cx="25082" cy="63157"/>
          </a:xfrm>
          <a:custGeom>
            <a:avLst/>
            <a:gdLst>
              <a:gd name="connsiteX0" fmla="*/ 6350 w 25082"/>
              <a:gd name="connsiteY0" fmla="*/ 56806 h 63157"/>
              <a:gd name="connsiteX1" fmla="*/ 6350 w 25082"/>
              <a:gd name="connsiteY1" fmla="*/ 6350 h 63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57">
                <a:moveTo>
                  <a:pt x="6350" y="56806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3693718"/>
            <a:ext cx="25082" cy="64122"/>
          </a:xfrm>
          <a:custGeom>
            <a:avLst/>
            <a:gdLst>
              <a:gd name="connsiteX0" fmla="*/ 6350 w 25082"/>
              <a:gd name="connsiteY0" fmla="*/ 57772 h 64122"/>
              <a:gd name="connsiteX1" fmla="*/ 6350 w 25082"/>
              <a:gd name="connsiteY1" fmla="*/ 6350 h 6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4122">
                <a:moveTo>
                  <a:pt x="6350" y="5777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3592791"/>
            <a:ext cx="25082" cy="63169"/>
          </a:xfrm>
          <a:custGeom>
            <a:avLst/>
            <a:gdLst>
              <a:gd name="connsiteX0" fmla="*/ 6350 w 25082"/>
              <a:gd name="connsiteY0" fmla="*/ 56819 h 63169"/>
              <a:gd name="connsiteX1" fmla="*/ 6350 w 25082"/>
              <a:gd name="connsiteY1" fmla="*/ 6350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5681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3490899"/>
            <a:ext cx="25082" cy="63169"/>
          </a:xfrm>
          <a:custGeom>
            <a:avLst/>
            <a:gdLst>
              <a:gd name="connsiteX0" fmla="*/ 6350 w 25082"/>
              <a:gd name="connsiteY0" fmla="*/ 56819 h 63169"/>
              <a:gd name="connsiteX1" fmla="*/ 6350 w 25082"/>
              <a:gd name="connsiteY1" fmla="*/ 6350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5681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3389020"/>
            <a:ext cx="25082" cy="64122"/>
          </a:xfrm>
          <a:custGeom>
            <a:avLst/>
            <a:gdLst>
              <a:gd name="connsiteX0" fmla="*/ 6350 w 25082"/>
              <a:gd name="connsiteY0" fmla="*/ 57772 h 64122"/>
              <a:gd name="connsiteX1" fmla="*/ 6350 w 25082"/>
              <a:gd name="connsiteY1" fmla="*/ 6350 h 6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4122">
                <a:moveTo>
                  <a:pt x="6350" y="5777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3288093"/>
            <a:ext cx="25082" cy="63157"/>
          </a:xfrm>
          <a:custGeom>
            <a:avLst/>
            <a:gdLst>
              <a:gd name="connsiteX0" fmla="*/ 6350 w 25082"/>
              <a:gd name="connsiteY0" fmla="*/ 56806 h 63157"/>
              <a:gd name="connsiteX1" fmla="*/ 6350 w 25082"/>
              <a:gd name="connsiteY1" fmla="*/ 6350 h 63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57">
                <a:moveTo>
                  <a:pt x="6350" y="56806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3186201"/>
            <a:ext cx="25082" cy="63169"/>
          </a:xfrm>
          <a:custGeom>
            <a:avLst/>
            <a:gdLst>
              <a:gd name="connsiteX0" fmla="*/ 6350 w 25082"/>
              <a:gd name="connsiteY0" fmla="*/ 56819 h 63169"/>
              <a:gd name="connsiteX1" fmla="*/ 6350 w 25082"/>
              <a:gd name="connsiteY1" fmla="*/ 6350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5681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3084322"/>
            <a:ext cx="25082" cy="64122"/>
          </a:xfrm>
          <a:custGeom>
            <a:avLst/>
            <a:gdLst>
              <a:gd name="connsiteX0" fmla="*/ 6350 w 25082"/>
              <a:gd name="connsiteY0" fmla="*/ 57772 h 64122"/>
              <a:gd name="connsiteX1" fmla="*/ 6350 w 25082"/>
              <a:gd name="connsiteY1" fmla="*/ 6350 h 6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4122">
                <a:moveTo>
                  <a:pt x="6350" y="5777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2983395"/>
            <a:ext cx="25082" cy="63157"/>
          </a:xfrm>
          <a:custGeom>
            <a:avLst/>
            <a:gdLst>
              <a:gd name="connsiteX0" fmla="*/ 6350 w 25082"/>
              <a:gd name="connsiteY0" fmla="*/ 56807 h 63157"/>
              <a:gd name="connsiteX1" fmla="*/ 6350 w 25082"/>
              <a:gd name="connsiteY1" fmla="*/ 6350 h 63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57">
                <a:moveTo>
                  <a:pt x="6350" y="56807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2881502"/>
            <a:ext cx="25082" cy="63169"/>
          </a:xfrm>
          <a:custGeom>
            <a:avLst/>
            <a:gdLst>
              <a:gd name="connsiteX0" fmla="*/ 6350 w 25082"/>
              <a:gd name="connsiteY0" fmla="*/ 56819 h 63169"/>
              <a:gd name="connsiteX1" fmla="*/ 6350 w 25082"/>
              <a:gd name="connsiteY1" fmla="*/ 6350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5681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2779623"/>
            <a:ext cx="25082" cy="64109"/>
          </a:xfrm>
          <a:custGeom>
            <a:avLst/>
            <a:gdLst>
              <a:gd name="connsiteX0" fmla="*/ 6350 w 25082"/>
              <a:gd name="connsiteY0" fmla="*/ 57759 h 64109"/>
              <a:gd name="connsiteX1" fmla="*/ 6350 w 25082"/>
              <a:gd name="connsiteY1" fmla="*/ 6350 h 641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4109">
                <a:moveTo>
                  <a:pt x="6350" y="5775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2678683"/>
            <a:ext cx="25082" cy="63169"/>
          </a:xfrm>
          <a:custGeom>
            <a:avLst/>
            <a:gdLst>
              <a:gd name="connsiteX0" fmla="*/ 6350 w 25082"/>
              <a:gd name="connsiteY0" fmla="*/ 56819 h 63169"/>
              <a:gd name="connsiteX1" fmla="*/ 6350 w 25082"/>
              <a:gd name="connsiteY1" fmla="*/ 6350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5681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2576804"/>
            <a:ext cx="25082" cy="63169"/>
          </a:xfrm>
          <a:custGeom>
            <a:avLst/>
            <a:gdLst>
              <a:gd name="connsiteX0" fmla="*/ 6350 w 25082"/>
              <a:gd name="connsiteY0" fmla="*/ 56819 h 63169"/>
              <a:gd name="connsiteX1" fmla="*/ 6350 w 25082"/>
              <a:gd name="connsiteY1" fmla="*/ 6350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5681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2474925"/>
            <a:ext cx="25082" cy="64109"/>
          </a:xfrm>
          <a:custGeom>
            <a:avLst/>
            <a:gdLst>
              <a:gd name="connsiteX0" fmla="*/ 6350 w 25082"/>
              <a:gd name="connsiteY0" fmla="*/ 57759 h 64109"/>
              <a:gd name="connsiteX1" fmla="*/ 6350 w 25082"/>
              <a:gd name="connsiteY1" fmla="*/ 6350 h 641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4109">
                <a:moveTo>
                  <a:pt x="6350" y="5775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9913" y="2373985"/>
            <a:ext cx="25082" cy="63169"/>
          </a:xfrm>
          <a:custGeom>
            <a:avLst/>
            <a:gdLst>
              <a:gd name="connsiteX0" fmla="*/ 6350 w 25082"/>
              <a:gd name="connsiteY0" fmla="*/ 56819 h 63169"/>
              <a:gd name="connsiteX1" fmla="*/ 6350 w 25082"/>
              <a:gd name="connsiteY1" fmla="*/ 6350 h 63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63169">
                <a:moveTo>
                  <a:pt x="6350" y="5681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17497" y="3344430"/>
            <a:ext cx="268347" cy="260896"/>
          </a:xfrm>
          <a:custGeom>
            <a:avLst/>
            <a:gdLst>
              <a:gd name="connsiteX0" fmla="*/ 229028 w 268347"/>
              <a:gd name="connsiteY0" fmla="*/ 38557 h 260896"/>
              <a:gd name="connsiteX1" fmla="*/ 229028 w 268347"/>
              <a:gd name="connsiteY1" fmla="*/ 222338 h 260896"/>
              <a:gd name="connsiteX2" fmla="*/ 39328 w 268347"/>
              <a:gd name="connsiteY2" fmla="*/ 222338 h 260896"/>
              <a:gd name="connsiteX3" fmla="*/ 39328 w 268347"/>
              <a:gd name="connsiteY3" fmla="*/ 38557 h 260896"/>
              <a:gd name="connsiteX4" fmla="*/ 229028 w 268347"/>
              <a:gd name="connsiteY4" fmla="*/ 38557 h 2608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8347" h="260896">
                <a:moveTo>
                  <a:pt x="229028" y="38557"/>
                </a:moveTo>
                <a:cubicBezTo>
                  <a:pt x="281454" y="89027"/>
                  <a:pt x="281454" y="171868"/>
                  <a:pt x="229028" y="222338"/>
                </a:cubicBezTo>
                <a:cubicBezTo>
                  <a:pt x="176603" y="273748"/>
                  <a:pt x="91754" y="273748"/>
                  <a:pt x="39328" y="222338"/>
                </a:cubicBezTo>
                <a:cubicBezTo>
                  <a:pt x="-13110" y="171868"/>
                  <a:pt x="-13110" y="89027"/>
                  <a:pt x="39328" y="38557"/>
                </a:cubicBezTo>
                <a:cubicBezTo>
                  <a:pt x="91754" y="-12852"/>
                  <a:pt x="176603" y="-12852"/>
                  <a:pt x="229028" y="3855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11147" y="3338080"/>
            <a:ext cx="281047" cy="273596"/>
          </a:xfrm>
          <a:custGeom>
            <a:avLst/>
            <a:gdLst>
              <a:gd name="connsiteX0" fmla="*/ 235378 w 281047"/>
              <a:gd name="connsiteY0" fmla="*/ 44907 h 273596"/>
              <a:gd name="connsiteX1" fmla="*/ 235378 w 281047"/>
              <a:gd name="connsiteY1" fmla="*/ 228688 h 273596"/>
              <a:gd name="connsiteX2" fmla="*/ 45678 w 281047"/>
              <a:gd name="connsiteY2" fmla="*/ 228688 h 273596"/>
              <a:gd name="connsiteX3" fmla="*/ 45678 w 281047"/>
              <a:gd name="connsiteY3" fmla="*/ 44907 h 273596"/>
              <a:gd name="connsiteX4" fmla="*/ 235378 w 281047"/>
              <a:gd name="connsiteY4" fmla="*/ 44907 h 273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1047" h="273596">
                <a:moveTo>
                  <a:pt x="235378" y="44907"/>
                </a:moveTo>
                <a:cubicBezTo>
                  <a:pt x="287804" y="95377"/>
                  <a:pt x="287804" y="178218"/>
                  <a:pt x="235378" y="228688"/>
                </a:cubicBezTo>
                <a:cubicBezTo>
                  <a:pt x="182953" y="280098"/>
                  <a:pt x="98104" y="280098"/>
                  <a:pt x="45678" y="228688"/>
                </a:cubicBezTo>
                <a:cubicBezTo>
                  <a:pt x="-6760" y="178218"/>
                  <a:pt x="-6760" y="95377"/>
                  <a:pt x="45678" y="44907"/>
                </a:cubicBezTo>
                <a:cubicBezTo>
                  <a:pt x="98104" y="-6502"/>
                  <a:pt x="182953" y="-6502"/>
                  <a:pt x="235378" y="44907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91006" y="2677899"/>
            <a:ext cx="268347" cy="260892"/>
          </a:xfrm>
          <a:custGeom>
            <a:avLst/>
            <a:gdLst>
              <a:gd name="connsiteX0" fmla="*/ 229028 w 268347"/>
              <a:gd name="connsiteY0" fmla="*/ 38566 h 260892"/>
              <a:gd name="connsiteX1" fmla="*/ 229028 w 268347"/>
              <a:gd name="connsiteY1" fmla="*/ 222335 h 260892"/>
              <a:gd name="connsiteX2" fmla="*/ 39328 w 268347"/>
              <a:gd name="connsiteY2" fmla="*/ 222335 h 260892"/>
              <a:gd name="connsiteX3" fmla="*/ 39328 w 268347"/>
              <a:gd name="connsiteY3" fmla="*/ 38566 h 260892"/>
              <a:gd name="connsiteX4" fmla="*/ 229028 w 268347"/>
              <a:gd name="connsiteY4" fmla="*/ 38566 h 260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8347" h="260892">
                <a:moveTo>
                  <a:pt x="229028" y="38566"/>
                </a:moveTo>
                <a:cubicBezTo>
                  <a:pt x="281454" y="89023"/>
                  <a:pt x="281454" y="171866"/>
                  <a:pt x="229028" y="222335"/>
                </a:cubicBezTo>
                <a:cubicBezTo>
                  <a:pt x="176589" y="273745"/>
                  <a:pt x="91754" y="273745"/>
                  <a:pt x="39328" y="222335"/>
                </a:cubicBezTo>
                <a:cubicBezTo>
                  <a:pt x="-13110" y="171866"/>
                  <a:pt x="-13110" y="89023"/>
                  <a:pt x="39328" y="38566"/>
                </a:cubicBezTo>
                <a:cubicBezTo>
                  <a:pt x="91754" y="-12855"/>
                  <a:pt x="176589" y="-12855"/>
                  <a:pt x="229028" y="3856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84656" y="2671549"/>
            <a:ext cx="281047" cy="273592"/>
          </a:xfrm>
          <a:custGeom>
            <a:avLst/>
            <a:gdLst>
              <a:gd name="connsiteX0" fmla="*/ 235378 w 281047"/>
              <a:gd name="connsiteY0" fmla="*/ 44916 h 273592"/>
              <a:gd name="connsiteX1" fmla="*/ 235378 w 281047"/>
              <a:gd name="connsiteY1" fmla="*/ 228685 h 273592"/>
              <a:gd name="connsiteX2" fmla="*/ 45678 w 281047"/>
              <a:gd name="connsiteY2" fmla="*/ 228685 h 273592"/>
              <a:gd name="connsiteX3" fmla="*/ 45678 w 281047"/>
              <a:gd name="connsiteY3" fmla="*/ 44916 h 273592"/>
              <a:gd name="connsiteX4" fmla="*/ 235378 w 281047"/>
              <a:gd name="connsiteY4" fmla="*/ 44916 h 273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1047" h="273592">
                <a:moveTo>
                  <a:pt x="235378" y="44916"/>
                </a:moveTo>
                <a:cubicBezTo>
                  <a:pt x="287804" y="95373"/>
                  <a:pt x="287804" y="178216"/>
                  <a:pt x="235378" y="228685"/>
                </a:cubicBezTo>
                <a:cubicBezTo>
                  <a:pt x="182939" y="280095"/>
                  <a:pt x="98104" y="280095"/>
                  <a:pt x="45678" y="228685"/>
                </a:cubicBezTo>
                <a:cubicBezTo>
                  <a:pt x="-6760" y="178216"/>
                  <a:pt x="-6760" y="95373"/>
                  <a:pt x="45678" y="44916"/>
                </a:cubicBezTo>
                <a:cubicBezTo>
                  <a:pt x="98104" y="-6505"/>
                  <a:pt x="182939" y="-6505"/>
                  <a:pt x="235378" y="44916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07852" y="3300463"/>
            <a:ext cx="546531" cy="355498"/>
          </a:xfrm>
          <a:custGeom>
            <a:avLst/>
            <a:gdLst>
              <a:gd name="connsiteX0" fmla="*/ 6350 w 546531"/>
              <a:gd name="connsiteY0" fmla="*/ 6350 h 355498"/>
              <a:gd name="connsiteX1" fmla="*/ 540181 w 546531"/>
              <a:gd name="connsiteY1" fmla="*/ 6350 h 355498"/>
              <a:gd name="connsiteX2" fmla="*/ 540181 w 546531"/>
              <a:gd name="connsiteY2" fmla="*/ 349148 h 355498"/>
              <a:gd name="connsiteX3" fmla="*/ 6350 w 546531"/>
              <a:gd name="connsiteY3" fmla="*/ 349148 h 355498"/>
              <a:gd name="connsiteX4" fmla="*/ 6350 w 546531"/>
              <a:gd name="connsiteY4" fmla="*/ 6350 h 3554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531" h="355498">
                <a:moveTo>
                  <a:pt x="6350" y="6350"/>
                </a:moveTo>
                <a:lnTo>
                  <a:pt x="540181" y="6350"/>
                </a:lnTo>
                <a:lnTo>
                  <a:pt x="540181" y="349148"/>
                </a:lnTo>
                <a:lnTo>
                  <a:pt x="6350" y="34914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05097" y="3478529"/>
            <a:ext cx="915454" cy="25082"/>
          </a:xfrm>
          <a:custGeom>
            <a:avLst/>
            <a:gdLst>
              <a:gd name="connsiteX0" fmla="*/ 909104 w 915454"/>
              <a:gd name="connsiteY0" fmla="*/ 6350 h 25082"/>
              <a:gd name="connsiteX1" fmla="*/ 6350 w 915454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5454" h="25082">
                <a:moveTo>
                  <a:pt x="909104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10394" y="3446792"/>
            <a:ext cx="101053" cy="76174"/>
          </a:xfrm>
          <a:custGeom>
            <a:avLst/>
            <a:gdLst>
              <a:gd name="connsiteX0" fmla="*/ 0 w 101053"/>
              <a:gd name="connsiteY0" fmla="*/ 38087 h 76174"/>
              <a:gd name="connsiteX1" fmla="*/ 101053 w 101053"/>
              <a:gd name="connsiteY1" fmla="*/ 76174 h 76174"/>
              <a:gd name="connsiteX2" fmla="*/ 101053 w 101053"/>
              <a:gd name="connsiteY2" fmla="*/ 0 h 76174"/>
              <a:gd name="connsiteX3" fmla="*/ 0 w 101053"/>
              <a:gd name="connsiteY3" fmla="*/ 38087 h 761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1053" h="76174">
                <a:moveTo>
                  <a:pt x="0" y="38087"/>
                </a:moveTo>
                <a:lnTo>
                  <a:pt x="101053" y="76174"/>
                </a:lnTo>
                <a:lnTo>
                  <a:pt x="101053" y="0"/>
                </a:lnTo>
                <a:lnTo>
                  <a:pt x="0" y="38087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04044" y="3440442"/>
            <a:ext cx="113753" cy="88874"/>
          </a:xfrm>
          <a:custGeom>
            <a:avLst/>
            <a:gdLst>
              <a:gd name="connsiteX0" fmla="*/ 6350 w 113753"/>
              <a:gd name="connsiteY0" fmla="*/ 44437 h 88874"/>
              <a:gd name="connsiteX1" fmla="*/ 107403 w 113753"/>
              <a:gd name="connsiteY1" fmla="*/ 82524 h 88874"/>
              <a:gd name="connsiteX2" fmla="*/ 107403 w 113753"/>
              <a:gd name="connsiteY2" fmla="*/ 6350 h 88874"/>
              <a:gd name="connsiteX3" fmla="*/ 6350 w 113753"/>
              <a:gd name="connsiteY3" fmla="*/ 44437 h 888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3753" h="88874">
                <a:moveTo>
                  <a:pt x="6350" y="44437"/>
                </a:moveTo>
                <a:lnTo>
                  <a:pt x="107403" y="82524"/>
                </a:lnTo>
                <a:lnTo>
                  <a:pt x="107403" y="6350"/>
                </a:lnTo>
                <a:lnTo>
                  <a:pt x="6350" y="444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91006" y="3947877"/>
            <a:ext cx="268347" cy="260187"/>
          </a:xfrm>
          <a:custGeom>
            <a:avLst/>
            <a:gdLst>
              <a:gd name="connsiteX0" fmla="*/ 229028 w 268347"/>
              <a:gd name="connsiteY0" fmla="*/ 37852 h 260187"/>
              <a:gd name="connsiteX1" fmla="*/ 229028 w 268347"/>
              <a:gd name="connsiteY1" fmla="*/ 221621 h 260187"/>
              <a:gd name="connsiteX2" fmla="*/ 39328 w 268347"/>
              <a:gd name="connsiteY2" fmla="*/ 221621 h 260187"/>
              <a:gd name="connsiteX3" fmla="*/ 39328 w 268347"/>
              <a:gd name="connsiteY3" fmla="*/ 37852 h 260187"/>
              <a:gd name="connsiteX4" fmla="*/ 229028 w 268347"/>
              <a:gd name="connsiteY4" fmla="*/ 37852 h 260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8347" h="260187">
                <a:moveTo>
                  <a:pt x="229028" y="37852"/>
                </a:moveTo>
                <a:cubicBezTo>
                  <a:pt x="281454" y="89274"/>
                  <a:pt x="281454" y="171164"/>
                  <a:pt x="229028" y="221621"/>
                </a:cubicBezTo>
                <a:cubicBezTo>
                  <a:pt x="176589" y="273043"/>
                  <a:pt x="91754" y="273043"/>
                  <a:pt x="39328" y="221621"/>
                </a:cubicBezTo>
                <a:cubicBezTo>
                  <a:pt x="-13110" y="171164"/>
                  <a:pt x="-13110" y="89274"/>
                  <a:pt x="39328" y="37852"/>
                </a:cubicBezTo>
                <a:cubicBezTo>
                  <a:pt x="91754" y="-12617"/>
                  <a:pt x="176589" y="-12617"/>
                  <a:pt x="229028" y="3785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84656" y="3941527"/>
            <a:ext cx="281047" cy="272887"/>
          </a:xfrm>
          <a:custGeom>
            <a:avLst/>
            <a:gdLst>
              <a:gd name="connsiteX0" fmla="*/ 235378 w 281047"/>
              <a:gd name="connsiteY0" fmla="*/ 44202 h 272887"/>
              <a:gd name="connsiteX1" fmla="*/ 235378 w 281047"/>
              <a:gd name="connsiteY1" fmla="*/ 227971 h 272887"/>
              <a:gd name="connsiteX2" fmla="*/ 45678 w 281047"/>
              <a:gd name="connsiteY2" fmla="*/ 227971 h 272887"/>
              <a:gd name="connsiteX3" fmla="*/ 45678 w 281047"/>
              <a:gd name="connsiteY3" fmla="*/ 44202 h 272887"/>
              <a:gd name="connsiteX4" fmla="*/ 235378 w 281047"/>
              <a:gd name="connsiteY4" fmla="*/ 44202 h 272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1047" h="272887">
                <a:moveTo>
                  <a:pt x="235378" y="44202"/>
                </a:moveTo>
                <a:cubicBezTo>
                  <a:pt x="287804" y="95624"/>
                  <a:pt x="287804" y="177514"/>
                  <a:pt x="235378" y="227971"/>
                </a:cubicBezTo>
                <a:cubicBezTo>
                  <a:pt x="182939" y="279393"/>
                  <a:pt x="98104" y="279393"/>
                  <a:pt x="45678" y="227971"/>
                </a:cubicBezTo>
                <a:cubicBezTo>
                  <a:pt x="-6760" y="177514"/>
                  <a:pt x="-6760" y="95624"/>
                  <a:pt x="45678" y="44202"/>
                </a:cubicBezTo>
                <a:cubicBezTo>
                  <a:pt x="98104" y="-6267"/>
                  <a:pt x="182939" y="-6267"/>
                  <a:pt x="235378" y="44202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52762" y="2802470"/>
            <a:ext cx="45110" cy="50787"/>
          </a:xfrm>
          <a:custGeom>
            <a:avLst/>
            <a:gdLst>
              <a:gd name="connsiteX0" fmla="*/ 6350 w 45110"/>
              <a:gd name="connsiteY0" fmla="*/ 6350 h 50787"/>
              <a:gd name="connsiteX1" fmla="*/ 38760 w 45110"/>
              <a:gd name="connsiteY1" fmla="*/ 44437 h 507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110" h="50787">
                <a:moveTo>
                  <a:pt x="6350" y="6350"/>
                </a:moveTo>
                <a:lnTo>
                  <a:pt x="38760" y="444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18548" y="2879598"/>
            <a:ext cx="45110" cy="51739"/>
          </a:xfrm>
          <a:custGeom>
            <a:avLst/>
            <a:gdLst>
              <a:gd name="connsiteX0" fmla="*/ 6350 w 45110"/>
              <a:gd name="connsiteY0" fmla="*/ 6350 h 51739"/>
              <a:gd name="connsiteX1" fmla="*/ 38760 w 45110"/>
              <a:gd name="connsiteY1" fmla="*/ 45389 h 51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110" h="51739">
                <a:moveTo>
                  <a:pt x="6350" y="6350"/>
                </a:moveTo>
                <a:lnTo>
                  <a:pt x="38760" y="4538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83369" y="2957677"/>
            <a:ext cx="45110" cy="51739"/>
          </a:xfrm>
          <a:custGeom>
            <a:avLst/>
            <a:gdLst>
              <a:gd name="connsiteX0" fmla="*/ 6350 w 45110"/>
              <a:gd name="connsiteY0" fmla="*/ 6350 h 51739"/>
              <a:gd name="connsiteX1" fmla="*/ 38760 w 45110"/>
              <a:gd name="connsiteY1" fmla="*/ 45389 h 51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110" h="51739">
                <a:moveTo>
                  <a:pt x="6350" y="6350"/>
                </a:moveTo>
                <a:lnTo>
                  <a:pt x="38760" y="4538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49143" y="3035757"/>
            <a:ext cx="45110" cy="51739"/>
          </a:xfrm>
          <a:custGeom>
            <a:avLst/>
            <a:gdLst>
              <a:gd name="connsiteX0" fmla="*/ 6350 w 45110"/>
              <a:gd name="connsiteY0" fmla="*/ 6350 h 51739"/>
              <a:gd name="connsiteX1" fmla="*/ 38760 w 45110"/>
              <a:gd name="connsiteY1" fmla="*/ 45389 h 51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110" h="51739">
                <a:moveTo>
                  <a:pt x="6350" y="6350"/>
                </a:moveTo>
                <a:lnTo>
                  <a:pt x="38760" y="4538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13964" y="3113836"/>
            <a:ext cx="45110" cy="51739"/>
          </a:xfrm>
          <a:custGeom>
            <a:avLst/>
            <a:gdLst>
              <a:gd name="connsiteX0" fmla="*/ 6350 w 45110"/>
              <a:gd name="connsiteY0" fmla="*/ 6350 h 51739"/>
              <a:gd name="connsiteX1" fmla="*/ 38760 w 45110"/>
              <a:gd name="connsiteY1" fmla="*/ 45389 h 51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110" h="51739">
                <a:moveTo>
                  <a:pt x="6350" y="6350"/>
                </a:moveTo>
                <a:lnTo>
                  <a:pt x="38760" y="4538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79737" y="3190963"/>
            <a:ext cx="45123" cy="51739"/>
          </a:xfrm>
          <a:custGeom>
            <a:avLst/>
            <a:gdLst>
              <a:gd name="connsiteX0" fmla="*/ 6350 w 45123"/>
              <a:gd name="connsiteY0" fmla="*/ 6350 h 51739"/>
              <a:gd name="connsiteX1" fmla="*/ 38772 w 45123"/>
              <a:gd name="connsiteY1" fmla="*/ 45389 h 51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123" h="51739">
                <a:moveTo>
                  <a:pt x="6350" y="6350"/>
                </a:moveTo>
                <a:lnTo>
                  <a:pt x="38772" y="4538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44570" y="3269043"/>
            <a:ext cx="45110" cy="51739"/>
          </a:xfrm>
          <a:custGeom>
            <a:avLst/>
            <a:gdLst>
              <a:gd name="connsiteX0" fmla="*/ 6350 w 45110"/>
              <a:gd name="connsiteY0" fmla="*/ 6350 h 51739"/>
              <a:gd name="connsiteX1" fmla="*/ 38760 w 45110"/>
              <a:gd name="connsiteY1" fmla="*/ 45389 h 51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110" h="51739">
                <a:moveTo>
                  <a:pt x="6350" y="6350"/>
                </a:moveTo>
                <a:lnTo>
                  <a:pt x="38760" y="4538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09391" y="3347123"/>
            <a:ext cx="46062" cy="51739"/>
          </a:xfrm>
          <a:custGeom>
            <a:avLst/>
            <a:gdLst>
              <a:gd name="connsiteX0" fmla="*/ 6350 w 46062"/>
              <a:gd name="connsiteY0" fmla="*/ 6350 h 51739"/>
              <a:gd name="connsiteX1" fmla="*/ 39713 w 46062"/>
              <a:gd name="connsiteY1" fmla="*/ 45389 h 51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062" h="51739">
                <a:moveTo>
                  <a:pt x="6350" y="6350"/>
                </a:moveTo>
                <a:lnTo>
                  <a:pt x="39713" y="4538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75165" y="3425202"/>
            <a:ext cx="45110" cy="51739"/>
          </a:xfrm>
          <a:custGeom>
            <a:avLst/>
            <a:gdLst>
              <a:gd name="connsiteX0" fmla="*/ 6350 w 45110"/>
              <a:gd name="connsiteY0" fmla="*/ 6350 h 51739"/>
              <a:gd name="connsiteX1" fmla="*/ 38760 w 45110"/>
              <a:gd name="connsiteY1" fmla="*/ 45389 h 51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110" h="51739">
                <a:moveTo>
                  <a:pt x="6350" y="6350"/>
                </a:moveTo>
                <a:lnTo>
                  <a:pt x="38760" y="4538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52762" y="4034612"/>
            <a:ext cx="47015" cy="49834"/>
          </a:xfrm>
          <a:custGeom>
            <a:avLst/>
            <a:gdLst>
              <a:gd name="connsiteX0" fmla="*/ 6350 w 47015"/>
              <a:gd name="connsiteY0" fmla="*/ 43484 h 49834"/>
              <a:gd name="connsiteX1" fmla="*/ 40665 w 47015"/>
              <a:gd name="connsiteY1" fmla="*/ 6350 h 49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015" h="49834">
                <a:moveTo>
                  <a:pt x="6350" y="43484"/>
                </a:moveTo>
                <a:lnTo>
                  <a:pt x="4066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22359" y="3959377"/>
            <a:ext cx="47015" cy="50800"/>
          </a:xfrm>
          <a:custGeom>
            <a:avLst/>
            <a:gdLst>
              <a:gd name="connsiteX0" fmla="*/ 6350 w 47015"/>
              <a:gd name="connsiteY0" fmla="*/ 44450 h 50800"/>
              <a:gd name="connsiteX1" fmla="*/ 40664 w 47015"/>
              <a:gd name="connsiteY1" fmla="*/ 635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015" h="50800">
                <a:moveTo>
                  <a:pt x="6350" y="44450"/>
                </a:moveTo>
                <a:lnTo>
                  <a:pt x="4066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90990" y="3885107"/>
            <a:ext cx="47015" cy="49834"/>
          </a:xfrm>
          <a:custGeom>
            <a:avLst/>
            <a:gdLst>
              <a:gd name="connsiteX0" fmla="*/ 6350 w 47015"/>
              <a:gd name="connsiteY0" fmla="*/ 43484 h 49834"/>
              <a:gd name="connsiteX1" fmla="*/ 40664 w 47015"/>
              <a:gd name="connsiteY1" fmla="*/ 6350 h 49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015" h="49834">
                <a:moveTo>
                  <a:pt x="6350" y="43484"/>
                </a:moveTo>
                <a:lnTo>
                  <a:pt x="4066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59633" y="3810838"/>
            <a:ext cx="47967" cy="49834"/>
          </a:xfrm>
          <a:custGeom>
            <a:avLst/>
            <a:gdLst>
              <a:gd name="connsiteX0" fmla="*/ 6350 w 47967"/>
              <a:gd name="connsiteY0" fmla="*/ 43484 h 49834"/>
              <a:gd name="connsiteX1" fmla="*/ 41618 w 47967"/>
              <a:gd name="connsiteY1" fmla="*/ 6350 h 49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967" h="49834">
                <a:moveTo>
                  <a:pt x="6350" y="43484"/>
                </a:moveTo>
                <a:lnTo>
                  <a:pt x="4161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29216" y="3736568"/>
            <a:ext cx="47015" cy="49834"/>
          </a:xfrm>
          <a:custGeom>
            <a:avLst/>
            <a:gdLst>
              <a:gd name="connsiteX0" fmla="*/ 6350 w 47015"/>
              <a:gd name="connsiteY0" fmla="*/ 43484 h 49834"/>
              <a:gd name="connsiteX1" fmla="*/ 40665 w 47015"/>
              <a:gd name="connsiteY1" fmla="*/ 6350 h 49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015" h="49834">
                <a:moveTo>
                  <a:pt x="6350" y="43484"/>
                </a:moveTo>
                <a:lnTo>
                  <a:pt x="4066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97860" y="3661346"/>
            <a:ext cx="47967" cy="49834"/>
          </a:xfrm>
          <a:custGeom>
            <a:avLst/>
            <a:gdLst>
              <a:gd name="connsiteX0" fmla="*/ 6350 w 47967"/>
              <a:gd name="connsiteY0" fmla="*/ 43484 h 49834"/>
              <a:gd name="connsiteX1" fmla="*/ 41617 w 47967"/>
              <a:gd name="connsiteY1" fmla="*/ 6350 h 49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967" h="49834">
                <a:moveTo>
                  <a:pt x="6350" y="43484"/>
                </a:moveTo>
                <a:lnTo>
                  <a:pt x="4161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67443" y="3587076"/>
            <a:ext cx="47015" cy="49834"/>
          </a:xfrm>
          <a:custGeom>
            <a:avLst/>
            <a:gdLst>
              <a:gd name="connsiteX0" fmla="*/ 6350 w 47015"/>
              <a:gd name="connsiteY0" fmla="*/ 43484 h 49834"/>
              <a:gd name="connsiteX1" fmla="*/ 40664 w 47015"/>
              <a:gd name="connsiteY1" fmla="*/ 6350 h 49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015" h="49834">
                <a:moveTo>
                  <a:pt x="6350" y="43484"/>
                </a:moveTo>
                <a:lnTo>
                  <a:pt x="4066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36074" y="3512807"/>
            <a:ext cx="47028" cy="49834"/>
          </a:xfrm>
          <a:custGeom>
            <a:avLst/>
            <a:gdLst>
              <a:gd name="connsiteX0" fmla="*/ 6350 w 47028"/>
              <a:gd name="connsiteY0" fmla="*/ 43484 h 49834"/>
              <a:gd name="connsiteX1" fmla="*/ 40678 w 47028"/>
              <a:gd name="connsiteY1" fmla="*/ 6350 h 49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028" h="49834">
                <a:moveTo>
                  <a:pt x="6350" y="43484"/>
                </a:moveTo>
                <a:lnTo>
                  <a:pt x="4067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05670" y="3469004"/>
            <a:ext cx="25082" cy="25082"/>
          </a:xfrm>
          <a:custGeom>
            <a:avLst/>
            <a:gdLst>
              <a:gd name="connsiteX0" fmla="*/ 6350 w 25082"/>
              <a:gd name="connsiteY0" fmla="*/ 12065 h 25082"/>
              <a:gd name="connsiteX1" fmla="*/ 12065 w 25082"/>
              <a:gd name="connsiteY1" fmla="*/ 6350 h 250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82" h="25082">
                <a:moveTo>
                  <a:pt x="6350" y="12065"/>
                </a:moveTo>
                <a:lnTo>
                  <a:pt x="1206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91006" y="1662626"/>
            <a:ext cx="268347" cy="260187"/>
          </a:xfrm>
          <a:custGeom>
            <a:avLst/>
            <a:gdLst>
              <a:gd name="connsiteX0" fmla="*/ 229028 w 268347"/>
              <a:gd name="connsiteY0" fmla="*/ 37852 h 260187"/>
              <a:gd name="connsiteX1" fmla="*/ 229028 w 268347"/>
              <a:gd name="connsiteY1" fmla="*/ 221621 h 260187"/>
              <a:gd name="connsiteX2" fmla="*/ 39328 w 268347"/>
              <a:gd name="connsiteY2" fmla="*/ 221621 h 260187"/>
              <a:gd name="connsiteX3" fmla="*/ 39328 w 268347"/>
              <a:gd name="connsiteY3" fmla="*/ 37852 h 260187"/>
              <a:gd name="connsiteX4" fmla="*/ 229028 w 268347"/>
              <a:gd name="connsiteY4" fmla="*/ 37852 h 260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8347" h="260187">
                <a:moveTo>
                  <a:pt x="229028" y="37852"/>
                </a:moveTo>
                <a:cubicBezTo>
                  <a:pt x="281454" y="89261"/>
                  <a:pt x="281454" y="171151"/>
                  <a:pt x="229028" y="221621"/>
                </a:cubicBezTo>
                <a:cubicBezTo>
                  <a:pt x="176589" y="273043"/>
                  <a:pt x="91754" y="273043"/>
                  <a:pt x="39328" y="221621"/>
                </a:cubicBezTo>
                <a:cubicBezTo>
                  <a:pt x="-13110" y="171151"/>
                  <a:pt x="-13110" y="89261"/>
                  <a:pt x="39328" y="37852"/>
                </a:cubicBezTo>
                <a:cubicBezTo>
                  <a:pt x="91754" y="-12617"/>
                  <a:pt x="176589" y="-12617"/>
                  <a:pt x="229028" y="3785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84656" y="1656276"/>
            <a:ext cx="281047" cy="272887"/>
          </a:xfrm>
          <a:custGeom>
            <a:avLst/>
            <a:gdLst>
              <a:gd name="connsiteX0" fmla="*/ 235378 w 281047"/>
              <a:gd name="connsiteY0" fmla="*/ 44202 h 272887"/>
              <a:gd name="connsiteX1" fmla="*/ 235378 w 281047"/>
              <a:gd name="connsiteY1" fmla="*/ 227971 h 272887"/>
              <a:gd name="connsiteX2" fmla="*/ 45678 w 281047"/>
              <a:gd name="connsiteY2" fmla="*/ 227971 h 272887"/>
              <a:gd name="connsiteX3" fmla="*/ 45678 w 281047"/>
              <a:gd name="connsiteY3" fmla="*/ 44202 h 272887"/>
              <a:gd name="connsiteX4" fmla="*/ 235378 w 281047"/>
              <a:gd name="connsiteY4" fmla="*/ 44202 h 272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1047" h="272887">
                <a:moveTo>
                  <a:pt x="235378" y="44202"/>
                </a:moveTo>
                <a:cubicBezTo>
                  <a:pt x="287804" y="95611"/>
                  <a:pt x="287804" y="177501"/>
                  <a:pt x="235378" y="227971"/>
                </a:cubicBezTo>
                <a:cubicBezTo>
                  <a:pt x="182939" y="279393"/>
                  <a:pt x="98104" y="279393"/>
                  <a:pt x="45678" y="227971"/>
                </a:cubicBezTo>
                <a:cubicBezTo>
                  <a:pt x="-6760" y="177501"/>
                  <a:pt x="-6760" y="95611"/>
                  <a:pt x="45678" y="44202"/>
                </a:cubicBezTo>
                <a:cubicBezTo>
                  <a:pt x="98104" y="-6267"/>
                  <a:pt x="182939" y="-6267"/>
                  <a:pt x="235378" y="44202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52762" y="1786483"/>
            <a:ext cx="28905" cy="60312"/>
          </a:xfrm>
          <a:custGeom>
            <a:avLst/>
            <a:gdLst>
              <a:gd name="connsiteX0" fmla="*/ 6350 w 28905"/>
              <a:gd name="connsiteY0" fmla="*/ 6350 h 60312"/>
              <a:gd name="connsiteX1" fmla="*/ 22555 w 28905"/>
              <a:gd name="connsiteY1" fmla="*/ 53962 h 603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905" h="60312">
                <a:moveTo>
                  <a:pt x="6350" y="6350"/>
                </a:moveTo>
                <a:lnTo>
                  <a:pt x="22555" y="5396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85173" y="1882660"/>
            <a:ext cx="28905" cy="61252"/>
          </a:xfrm>
          <a:custGeom>
            <a:avLst/>
            <a:gdLst>
              <a:gd name="connsiteX0" fmla="*/ 6350 w 28905"/>
              <a:gd name="connsiteY0" fmla="*/ 6350 h 61252"/>
              <a:gd name="connsiteX1" fmla="*/ 22555 w 28905"/>
              <a:gd name="connsiteY1" fmla="*/ 54902 h 61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905" h="61252">
                <a:moveTo>
                  <a:pt x="6350" y="6350"/>
                </a:moveTo>
                <a:lnTo>
                  <a:pt x="22555" y="5490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16631" y="1978825"/>
            <a:ext cx="28905" cy="61264"/>
          </a:xfrm>
          <a:custGeom>
            <a:avLst/>
            <a:gdLst>
              <a:gd name="connsiteX0" fmla="*/ 6350 w 28905"/>
              <a:gd name="connsiteY0" fmla="*/ 6350 h 61264"/>
              <a:gd name="connsiteX1" fmla="*/ 22555 w 28905"/>
              <a:gd name="connsiteY1" fmla="*/ 54914 h 61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905" h="61264">
                <a:moveTo>
                  <a:pt x="6350" y="6350"/>
                </a:moveTo>
                <a:lnTo>
                  <a:pt x="22555" y="5491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49054" y="2075954"/>
            <a:ext cx="28905" cy="60312"/>
          </a:xfrm>
          <a:custGeom>
            <a:avLst/>
            <a:gdLst>
              <a:gd name="connsiteX0" fmla="*/ 6350 w 28905"/>
              <a:gd name="connsiteY0" fmla="*/ 6350 h 60312"/>
              <a:gd name="connsiteX1" fmla="*/ 22555 w 28905"/>
              <a:gd name="connsiteY1" fmla="*/ 53962 h 603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905" h="60312">
                <a:moveTo>
                  <a:pt x="6350" y="6350"/>
                </a:moveTo>
                <a:lnTo>
                  <a:pt x="22555" y="5396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80512" y="2172119"/>
            <a:ext cx="28905" cy="60312"/>
          </a:xfrm>
          <a:custGeom>
            <a:avLst/>
            <a:gdLst>
              <a:gd name="connsiteX0" fmla="*/ 6350 w 28905"/>
              <a:gd name="connsiteY0" fmla="*/ 6350 h 60312"/>
              <a:gd name="connsiteX1" fmla="*/ 22555 w 28905"/>
              <a:gd name="connsiteY1" fmla="*/ 53962 h 603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905" h="60312">
                <a:moveTo>
                  <a:pt x="6350" y="6350"/>
                </a:moveTo>
                <a:lnTo>
                  <a:pt x="22555" y="5396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12922" y="2268296"/>
            <a:ext cx="28905" cy="61264"/>
          </a:xfrm>
          <a:custGeom>
            <a:avLst/>
            <a:gdLst>
              <a:gd name="connsiteX0" fmla="*/ 6350 w 28905"/>
              <a:gd name="connsiteY0" fmla="*/ 6350 h 61264"/>
              <a:gd name="connsiteX1" fmla="*/ 22555 w 28905"/>
              <a:gd name="connsiteY1" fmla="*/ 54914 h 61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905" h="61264">
                <a:moveTo>
                  <a:pt x="6350" y="6350"/>
                </a:moveTo>
                <a:lnTo>
                  <a:pt x="22555" y="5491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45333" y="2364460"/>
            <a:ext cx="27952" cy="61264"/>
          </a:xfrm>
          <a:custGeom>
            <a:avLst/>
            <a:gdLst>
              <a:gd name="connsiteX0" fmla="*/ 6350 w 27952"/>
              <a:gd name="connsiteY0" fmla="*/ 6350 h 61264"/>
              <a:gd name="connsiteX1" fmla="*/ 21602 w 27952"/>
              <a:gd name="connsiteY1" fmla="*/ 54914 h 61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952" h="61264">
                <a:moveTo>
                  <a:pt x="6350" y="6350"/>
                </a:moveTo>
                <a:lnTo>
                  <a:pt x="21602" y="5491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76791" y="2461590"/>
            <a:ext cx="28905" cy="60312"/>
          </a:xfrm>
          <a:custGeom>
            <a:avLst/>
            <a:gdLst>
              <a:gd name="connsiteX0" fmla="*/ 6350 w 28905"/>
              <a:gd name="connsiteY0" fmla="*/ 6350 h 60312"/>
              <a:gd name="connsiteX1" fmla="*/ 22555 w 28905"/>
              <a:gd name="connsiteY1" fmla="*/ 53962 h 603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905" h="60312">
                <a:moveTo>
                  <a:pt x="6350" y="6350"/>
                </a:moveTo>
                <a:lnTo>
                  <a:pt x="22555" y="5396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09201" y="2557754"/>
            <a:ext cx="28905" cy="60312"/>
          </a:xfrm>
          <a:custGeom>
            <a:avLst/>
            <a:gdLst>
              <a:gd name="connsiteX0" fmla="*/ 6350 w 28905"/>
              <a:gd name="connsiteY0" fmla="*/ 6350 h 60312"/>
              <a:gd name="connsiteX1" fmla="*/ 22555 w 28905"/>
              <a:gd name="connsiteY1" fmla="*/ 53962 h 603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905" h="60312">
                <a:moveTo>
                  <a:pt x="6350" y="6350"/>
                </a:moveTo>
                <a:lnTo>
                  <a:pt x="22555" y="5396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40659" y="2653931"/>
            <a:ext cx="28905" cy="61264"/>
          </a:xfrm>
          <a:custGeom>
            <a:avLst/>
            <a:gdLst>
              <a:gd name="connsiteX0" fmla="*/ 6350 w 28905"/>
              <a:gd name="connsiteY0" fmla="*/ 6350 h 61264"/>
              <a:gd name="connsiteX1" fmla="*/ 22555 w 28905"/>
              <a:gd name="connsiteY1" fmla="*/ 54914 h 61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905" h="61264">
                <a:moveTo>
                  <a:pt x="6350" y="6350"/>
                </a:moveTo>
                <a:lnTo>
                  <a:pt x="22555" y="5491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73069" y="2750096"/>
            <a:ext cx="28905" cy="61264"/>
          </a:xfrm>
          <a:custGeom>
            <a:avLst/>
            <a:gdLst>
              <a:gd name="connsiteX0" fmla="*/ 6350 w 28905"/>
              <a:gd name="connsiteY0" fmla="*/ 6350 h 61264"/>
              <a:gd name="connsiteX1" fmla="*/ 22555 w 28905"/>
              <a:gd name="connsiteY1" fmla="*/ 54914 h 61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905" h="61264">
                <a:moveTo>
                  <a:pt x="6350" y="6350"/>
                </a:moveTo>
                <a:lnTo>
                  <a:pt x="22555" y="5491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05480" y="2846273"/>
            <a:ext cx="27952" cy="61264"/>
          </a:xfrm>
          <a:custGeom>
            <a:avLst/>
            <a:gdLst>
              <a:gd name="connsiteX0" fmla="*/ 6350 w 27952"/>
              <a:gd name="connsiteY0" fmla="*/ 6350 h 61264"/>
              <a:gd name="connsiteX1" fmla="*/ 21602 w 27952"/>
              <a:gd name="connsiteY1" fmla="*/ 54914 h 61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952" h="61264">
                <a:moveTo>
                  <a:pt x="6350" y="6350"/>
                </a:moveTo>
                <a:lnTo>
                  <a:pt x="21602" y="5491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36937" y="2943402"/>
            <a:ext cx="28905" cy="60299"/>
          </a:xfrm>
          <a:custGeom>
            <a:avLst/>
            <a:gdLst>
              <a:gd name="connsiteX0" fmla="*/ 6350 w 28905"/>
              <a:gd name="connsiteY0" fmla="*/ 6350 h 60299"/>
              <a:gd name="connsiteX1" fmla="*/ 22555 w 28905"/>
              <a:gd name="connsiteY1" fmla="*/ 53949 h 60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905" h="60299">
                <a:moveTo>
                  <a:pt x="6350" y="6350"/>
                </a:moveTo>
                <a:lnTo>
                  <a:pt x="22555" y="539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69348" y="3039567"/>
            <a:ext cx="28905" cy="61264"/>
          </a:xfrm>
          <a:custGeom>
            <a:avLst/>
            <a:gdLst>
              <a:gd name="connsiteX0" fmla="*/ 6350 w 28905"/>
              <a:gd name="connsiteY0" fmla="*/ 6350 h 61264"/>
              <a:gd name="connsiteX1" fmla="*/ 22555 w 28905"/>
              <a:gd name="connsiteY1" fmla="*/ 54914 h 61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905" h="61264">
                <a:moveTo>
                  <a:pt x="6350" y="6350"/>
                </a:moveTo>
                <a:lnTo>
                  <a:pt x="22555" y="5491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00806" y="3135744"/>
            <a:ext cx="28905" cy="61252"/>
          </a:xfrm>
          <a:custGeom>
            <a:avLst/>
            <a:gdLst>
              <a:gd name="connsiteX0" fmla="*/ 6350 w 28905"/>
              <a:gd name="connsiteY0" fmla="*/ 6350 h 61252"/>
              <a:gd name="connsiteX1" fmla="*/ 22555 w 28905"/>
              <a:gd name="connsiteY1" fmla="*/ 54902 h 61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905" h="61252">
                <a:moveTo>
                  <a:pt x="6350" y="6350"/>
                </a:moveTo>
                <a:lnTo>
                  <a:pt x="22555" y="5490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33216" y="3231908"/>
            <a:ext cx="28905" cy="61264"/>
          </a:xfrm>
          <a:custGeom>
            <a:avLst/>
            <a:gdLst>
              <a:gd name="connsiteX0" fmla="*/ 6350 w 28905"/>
              <a:gd name="connsiteY0" fmla="*/ 6350 h 61264"/>
              <a:gd name="connsiteX1" fmla="*/ 22555 w 28905"/>
              <a:gd name="connsiteY1" fmla="*/ 54914 h 61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905" h="61264">
                <a:moveTo>
                  <a:pt x="6350" y="6350"/>
                </a:moveTo>
                <a:lnTo>
                  <a:pt x="22555" y="5491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64675" y="3329038"/>
            <a:ext cx="28905" cy="60299"/>
          </a:xfrm>
          <a:custGeom>
            <a:avLst/>
            <a:gdLst>
              <a:gd name="connsiteX0" fmla="*/ 6350 w 28905"/>
              <a:gd name="connsiteY0" fmla="*/ 6350 h 60299"/>
              <a:gd name="connsiteX1" fmla="*/ 22555 w 28905"/>
              <a:gd name="connsiteY1" fmla="*/ 53949 h 602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905" h="60299">
                <a:moveTo>
                  <a:pt x="6350" y="6350"/>
                </a:moveTo>
                <a:lnTo>
                  <a:pt x="22555" y="5394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97085" y="3425202"/>
            <a:ext cx="27000" cy="56502"/>
          </a:xfrm>
          <a:custGeom>
            <a:avLst/>
            <a:gdLst>
              <a:gd name="connsiteX0" fmla="*/ 6350 w 27000"/>
              <a:gd name="connsiteY0" fmla="*/ 6350 h 56502"/>
              <a:gd name="connsiteX1" fmla="*/ 20649 w 27000"/>
              <a:gd name="connsiteY1" fmla="*/ 50152 h 565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000" h="56502">
                <a:moveTo>
                  <a:pt x="6350" y="6350"/>
                </a:moveTo>
                <a:lnTo>
                  <a:pt x="20649" y="5015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75100" y="1638300"/>
            <a:ext cx="4064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9200" y="1892300"/>
            <a:ext cx="5702300" cy="2171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85900" y="4381500"/>
            <a:ext cx="2032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89100" y="4381500"/>
            <a:ext cx="4064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184400" y="4381500"/>
            <a:ext cx="2032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590800" y="4368800"/>
            <a:ext cx="406400" cy="21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37200" y="4381500"/>
            <a:ext cx="2159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956300" y="4368800"/>
            <a:ext cx="406400" cy="21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521700" y="3517900"/>
            <a:ext cx="812800" cy="21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724900" y="4305300"/>
            <a:ext cx="4064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9398000" y="1917700"/>
            <a:ext cx="1231900" cy="21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0629900" y="1930400"/>
            <a:ext cx="1905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10833100" y="1917700"/>
            <a:ext cx="812800" cy="21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10985500" y="3378200"/>
            <a:ext cx="1905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11176000" y="3365500"/>
            <a:ext cx="203200" cy="21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4305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技术团队组织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–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团队间合作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394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技术团队组织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–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结果导向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20800" y="1612900"/>
            <a:ext cx="635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00200" y="1612900"/>
            <a:ext cx="33909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主人翁意识（Ownership）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行动力（Bias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for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Action）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吃自己的狗粮（Eat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your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dog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food）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78000" y="2717800"/>
            <a:ext cx="635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594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57400" y="2717800"/>
            <a:ext cx="91313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工程师负责从需求调研、设计、开发、测试、部署、维护、监控、功能升级等一系列的工作，也就是</a:t>
            </a:r>
            <a:r>
              <a:rPr lang="en-US" altLang="zh-CN" sz="1594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说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软件工程师负责应用或者服务的全生命周期的所有工作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运维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是团队成员的第一要务，在强大的自动化运维工具的支撑下，软件工程师必须负责服务或者应用的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SLA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20800" y="4178300"/>
            <a:ext cx="635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00200" y="4178300"/>
            <a:ext cx="4457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让开发人员参与架构设计，而不是架构师参与开发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1371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Agenda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1562100"/>
            <a:ext cx="1181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谈谈微服务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2057400"/>
            <a:ext cx="1993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微服务技术选型过程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2540000"/>
            <a:ext cx="2806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微服务架构设计的一些思考点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3022600"/>
            <a:ext cx="32131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融数微服务架构的核心概念和实现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融数DevOps平台对微服务的支撑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技术团队的组织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4483100"/>
            <a:ext cx="21717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dirty="0" smtClean="0">
                <a:solidFill>
                  <a:srgbClr val="20386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b="1" dirty="0" smtClean="0">
                <a:solidFill>
                  <a:srgbClr val="203864"/>
                </a:solidFill>
                <a:latin typeface="微软雅黑" pitchFamily="18" charset="0"/>
                <a:cs typeface="微软雅黑" pitchFamily="18" charset="0"/>
              </a:rPr>
              <a:t>Operation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b="1" dirty="0" smtClean="0">
                <a:solidFill>
                  <a:srgbClr val="203864"/>
                </a:solidFill>
                <a:latin typeface="微软雅黑" pitchFamily="18" charset="0"/>
                <a:cs typeface="微软雅黑" pitchFamily="18" charset="0"/>
              </a:rPr>
              <a:t>Excellent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98714" y="2394661"/>
            <a:ext cx="2049678" cy="835342"/>
          </a:xfrm>
          <a:custGeom>
            <a:avLst/>
            <a:gdLst>
              <a:gd name="connsiteX0" fmla="*/ 6350 w 2049678"/>
              <a:gd name="connsiteY0" fmla="*/ 6350 h 835342"/>
              <a:gd name="connsiteX1" fmla="*/ 2043328 w 2049678"/>
              <a:gd name="connsiteY1" fmla="*/ 6350 h 835342"/>
              <a:gd name="connsiteX2" fmla="*/ 2043328 w 2049678"/>
              <a:gd name="connsiteY2" fmla="*/ 828992 h 835342"/>
              <a:gd name="connsiteX3" fmla="*/ 6350 w 2049678"/>
              <a:gd name="connsiteY3" fmla="*/ 828992 h 835342"/>
              <a:gd name="connsiteX4" fmla="*/ 6350 w 2049678"/>
              <a:gd name="connsiteY4" fmla="*/ 6350 h 8353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49678" h="835342">
                <a:moveTo>
                  <a:pt x="6350" y="6350"/>
                </a:moveTo>
                <a:lnTo>
                  <a:pt x="2043328" y="6350"/>
                </a:lnTo>
                <a:lnTo>
                  <a:pt x="2043328" y="828992"/>
                </a:lnTo>
                <a:lnTo>
                  <a:pt x="6350" y="82899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08834" y="1803501"/>
            <a:ext cx="56083" cy="457250"/>
          </a:xfrm>
          <a:custGeom>
            <a:avLst/>
            <a:gdLst>
              <a:gd name="connsiteX0" fmla="*/ 14020 w 56083"/>
              <a:gd name="connsiteY0" fmla="*/ 14020 h 457250"/>
              <a:gd name="connsiteX1" fmla="*/ 14020 w 56083"/>
              <a:gd name="connsiteY1" fmla="*/ 443230 h 457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083" h="457250">
                <a:moveTo>
                  <a:pt x="14020" y="14020"/>
                </a:moveTo>
                <a:lnTo>
                  <a:pt x="14020" y="443230"/>
                </a:lnTo>
              </a:path>
            </a:pathLst>
          </a:custGeom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3599" y="2246731"/>
            <a:ext cx="78498" cy="105194"/>
          </a:xfrm>
          <a:custGeom>
            <a:avLst/>
            <a:gdLst>
              <a:gd name="connsiteX0" fmla="*/ 38544 w 78498"/>
              <a:gd name="connsiteY0" fmla="*/ 105193 h 105194"/>
              <a:gd name="connsiteX1" fmla="*/ 78498 w 78498"/>
              <a:gd name="connsiteY1" fmla="*/ 0 h 105194"/>
              <a:gd name="connsiteX2" fmla="*/ 0 w 78498"/>
              <a:gd name="connsiteY2" fmla="*/ 0 h 105194"/>
              <a:gd name="connsiteX3" fmla="*/ 38544 w 78498"/>
              <a:gd name="connsiteY3" fmla="*/ 105193 h 1051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8498" h="105194">
                <a:moveTo>
                  <a:pt x="38544" y="105193"/>
                </a:moveTo>
                <a:lnTo>
                  <a:pt x="78498" y="0"/>
                </a:lnTo>
                <a:lnTo>
                  <a:pt x="0" y="0"/>
                </a:lnTo>
                <a:lnTo>
                  <a:pt x="38544" y="105193"/>
                </a:lnTo>
              </a:path>
            </a:pathLst>
          </a:custGeom>
          <a:solidFill>
            <a:srgbClr val="0037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69578" y="2232710"/>
            <a:ext cx="106540" cy="133235"/>
          </a:xfrm>
          <a:custGeom>
            <a:avLst/>
            <a:gdLst>
              <a:gd name="connsiteX0" fmla="*/ 52565 w 106540"/>
              <a:gd name="connsiteY0" fmla="*/ 119214 h 133235"/>
              <a:gd name="connsiteX1" fmla="*/ 92519 w 106540"/>
              <a:gd name="connsiteY1" fmla="*/ 14020 h 133235"/>
              <a:gd name="connsiteX2" fmla="*/ 14020 w 106540"/>
              <a:gd name="connsiteY2" fmla="*/ 14020 h 133235"/>
              <a:gd name="connsiteX3" fmla="*/ 52565 w 106540"/>
              <a:gd name="connsiteY3" fmla="*/ 119214 h 1332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540" h="133235">
                <a:moveTo>
                  <a:pt x="52565" y="119214"/>
                </a:moveTo>
                <a:lnTo>
                  <a:pt x="92519" y="14020"/>
                </a:lnTo>
                <a:lnTo>
                  <a:pt x="14020" y="14020"/>
                </a:lnTo>
                <a:lnTo>
                  <a:pt x="52565" y="119214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10930" y="3212439"/>
            <a:ext cx="56083" cy="643788"/>
          </a:xfrm>
          <a:custGeom>
            <a:avLst/>
            <a:gdLst>
              <a:gd name="connsiteX0" fmla="*/ 14020 w 56083"/>
              <a:gd name="connsiteY0" fmla="*/ 14020 h 643788"/>
              <a:gd name="connsiteX1" fmla="*/ 18923 w 56083"/>
              <a:gd name="connsiteY1" fmla="*/ 629767 h 6437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083" h="643788">
                <a:moveTo>
                  <a:pt x="14020" y="14020"/>
                </a:moveTo>
                <a:lnTo>
                  <a:pt x="18923" y="629767"/>
                </a:lnTo>
              </a:path>
            </a:pathLst>
          </a:custGeom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90610" y="3841508"/>
            <a:ext cx="78498" cy="105194"/>
          </a:xfrm>
          <a:custGeom>
            <a:avLst/>
            <a:gdLst>
              <a:gd name="connsiteX0" fmla="*/ 39954 w 78498"/>
              <a:gd name="connsiteY0" fmla="*/ 105194 h 105194"/>
              <a:gd name="connsiteX1" fmla="*/ 78498 w 78498"/>
              <a:gd name="connsiteY1" fmla="*/ 0 h 105194"/>
              <a:gd name="connsiteX2" fmla="*/ 0 w 78498"/>
              <a:gd name="connsiteY2" fmla="*/ 698 h 105194"/>
              <a:gd name="connsiteX3" fmla="*/ 39954 w 78498"/>
              <a:gd name="connsiteY3" fmla="*/ 105194 h 1051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8498" h="105194">
                <a:moveTo>
                  <a:pt x="39954" y="105194"/>
                </a:moveTo>
                <a:lnTo>
                  <a:pt x="78498" y="0"/>
                </a:lnTo>
                <a:lnTo>
                  <a:pt x="0" y="698"/>
                </a:lnTo>
                <a:lnTo>
                  <a:pt x="39954" y="105194"/>
                </a:lnTo>
              </a:path>
            </a:pathLst>
          </a:custGeom>
          <a:solidFill>
            <a:srgbClr val="0037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6589" y="3827487"/>
            <a:ext cx="106540" cy="133235"/>
          </a:xfrm>
          <a:custGeom>
            <a:avLst/>
            <a:gdLst>
              <a:gd name="connsiteX0" fmla="*/ 53975 w 106540"/>
              <a:gd name="connsiteY0" fmla="*/ 119215 h 133235"/>
              <a:gd name="connsiteX1" fmla="*/ 92519 w 106540"/>
              <a:gd name="connsiteY1" fmla="*/ 14020 h 133235"/>
              <a:gd name="connsiteX2" fmla="*/ 14020 w 106540"/>
              <a:gd name="connsiteY2" fmla="*/ 14719 h 133235"/>
              <a:gd name="connsiteX3" fmla="*/ 53975 w 106540"/>
              <a:gd name="connsiteY3" fmla="*/ 119215 h 1332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540" h="133235">
                <a:moveTo>
                  <a:pt x="53975" y="119215"/>
                </a:moveTo>
                <a:lnTo>
                  <a:pt x="92519" y="14020"/>
                </a:lnTo>
                <a:lnTo>
                  <a:pt x="14020" y="14719"/>
                </a:lnTo>
                <a:lnTo>
                  <a:pt x="53975" y="11921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33129" y="4206201"/>
            <a:ext cx="2502420" cy="56083"/>
          </a:xfrm>
          <a:custGeom>
            <a:avLst/>
            <a:gdLst>
              <a:gd name="connsiteX0" fmla="*/ 14020 w 2502420"/>
              <a:gd name="connsiteY0" fmla="*/ 18224 h 56083"/>
              <a:gd name="connsiteX1" fmla="*/ 2488399 w 2502420"/>
              <a:gd name="connsiteY1" fmla="*/ 14020 h 560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2420" h="56083">
                <a:moveTo>
                  <a:pt x="14020" y="18224"/>
                </a:moveTo>
                <a:lnTo>
                  <a:pt x="2488399" y="14020"/>
                </a:lnTo>
              </a:path>
            </a:pathLst>
          </a:custGeom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21529" y="4180941"/>
            <a:ext cx="104444" cy="78549"/>
          </a:xfrm>
          <a:custGeom>
            <a:avLst/>
            <a:gdLst>
              <a:gd name="connsiteX0" fmla="*/ 104444 w 104444"/>
              <a:gd name="connsiteY0" fmla="*/ 39280 h 78549"/>
              <a:gd name="connsiteX1" fmla="*/ 0 w 104444"/>
              <a:gd name="connsiteY1" fmla="*/ 0 h 78549"/>
              <a:gd name="connsiteX2" fmla="*/ 0 w 104444"/>
              <a:gd name="connsiteY2" fmla="*/ 78549 h 78549"/>
              <a:gd name="connsiteX3" fmla="*/ 104444 w 104444"/>
              <a:gd name="connsiteY3" fmla="*/ 39280 h 785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4444" h="78549">
                <a:moveTo>
                  <a:pt x="104444" y="39280"/>
                </a:moveTo>
                <a:lnTo>
                  <a:pt x="0" y="0"/>
                </a:lnTo>
                <a:lnTo>
                  <a:pt x="0" y="78549"/>
                </a:lnTo>
                <a:lnTo>
                  <a:pt x="104444" y="39280"/>
                </a:lnTo>
              </a:path>
            </a:pathLst>
          </a:custGeom>
          <a:solidFill>
            <a:srgbClr val="0037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07508" y="4166920"/>
            <a:ext cx="132486" cy="106591"/>
          </a:xfrm>
          <a:custGeom>
            <a:avLst/>
            <a:gdLst>
              <a:gd name="connsiteX0" fmla="*/ 118465 w 132486"/>
              <a:gd name="connsiteY0" fmla="*/ 53301 h 106591"/>
              <a:gd name="connsiteX1" fmla="*/ 14020 w 132486"/>
              <a:gd name="connsiteY1" fmla="*/ 14020 h 106591"/>
              <a:gd name="connsiteX2" fmla="*/ 14020 w 132486"/>
              <a:gd name="connsiteY2" fmla="*/ 92570 h 106591"/>
              <a:gd name="connsiteX3" fmla="*/ 118465 w 132486"/>
              <a:gd name="connsiteY3" fmla="*/ 53301 h 1065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2486" h="106591">
                <a:moveTo>
                  <a:pt x="118465" y="53301"/>
                </a:moveTo>
                <a:lnTo>
                  <a:pt x="14020" y="14020"/>
                </a:lnTo>
                <a:lnTo>
                  <a:pt x="14020" y="92570"/>
                </a:lnTo>
                <a:lnTo>
                  <a:pt x="118465" y="5330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79636" y="1289443"/>
            <a:ext cx="2766682" cy="56083"/>
          </a:xfrm>
          <a:custGeom>
            <a:avLst/>
            <a:gdLst>
              <a:gd name="connsiteX0" fmla="*/ 14020 w 2766682"/>
              <a:gd name="connsiteY0" fmla="*/ 14020 h 56083"/>
              <a:gd name="connsiteX1" fmla="*/ 2752661 w 2766682"/>
              <a:gd name="connsiteY1" fmla="*/ 17525 h 560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66682" h="56083">
                <a:moveTo>
                  <a:pt x="14020" y="14020"/>
                </a:moveTo>
                <a:lnTo>
                  <a:pt x="2752661" y="17525"/>
                </a:lnTo>
              </a:path>
            </a:pathLst>
          </a:custGeom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32297" y="1267688"/>
            <a:ext cx="104431" cy="78549"/>
          </a:xfrm>
          <a:custGeom>
            <a:avLst/>
            <a:gdLst>
              <a:gd name="connsiteX0" fmla="*/ 104432 w 104431"/>
              <a:gd name="connsiteY0" fmla="*/ 39281 h 78549"/>
              <a:gd name="connsiteX1" fmla="*/ 0 w 104431"/>
              <a:gd name="connsiteY1" fmla="*/ 0 h 78549"/>
              <a:gd name="connsiteX2" fmla="*/ 0 w 104431"/>
              <a:gd name="connsiteY2" fmla="*/ 78549 h 78549"/>
              <a:gd name="connsiteX3" fmla="*/ 104432 w 104431"/>
              <a:gd name="connsiteY3" fmla="*/ 39281 h 785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4431" h="78549">
                <a:moveTo>
                  <a:pt x="104432" y="39281"/>
                </a:moveTo>
                <a:lnTo>
                  <a:pt x="0" y="0"/>
                </a:lnTo>
                <a:lnTo>
                  <a:pt x="0" y="78549"/>
                </a:lnTo>
                <a:lnTo>
                  <a:pt x="104432" y="39281"/>
                </a:lnTo>
              </a:path>
            </a:pathLst>
          </a:custGeom>
          <a:solidFill>
            <a:srgbClr val="0037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18277" y="1253667"/>
            <a:ext cx="132473" cy="106591"/>
          </a:xfrm>
          <a:custGeom>
            <a:avLst/>
            <a:gdLst>
              <a:gd name="connsiteX0" fmla="*/ 118453 w 132473"/>
              <a:gd name="connsiteY0" fmla="*/ 53301 h 106591"/>
              <a:gd name="connsiteX1" fmla="*/ 14020 w 132473"/>
              <a:gd name="connsiteY1" fmla="*/ 14020 h 106591"/>
              <a:gd name="connsiteX2" fmla="*/ 14020 w 132473"/>
              <a:gd name="connsiteY2" fmla="*/ 92570 h 106591"/>
              <a:gd name="connsiteX3" fmla="*/ 118453 w 132473"/>
              <a:gd name="connsiteY3" fmla="*/ 53301 h 1065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2473" h="106591">
                <a:moveTo>
                  <a:pt x="118453" y="53301"/>
                </a:moveTo>
                <a:lnTo>
                  <a:pt x="14020" y="14020"/>
                </a:lnTo>
                <a:lnTo>
                  <a:pt x="14020" y="92570"/>
                </a:lnTo>
                <a:lnTo>
                  <a:pt x="118453" y="5330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22733" y="1292948"/>
            <a:ext cx="1429258" cy="56083"/>
          </a:xfrm>
          <a:custGeom>
            <a:avLst/>
            <a:gdLst>
              <a:gd name="connsiteX0" fmla="*/ 14020 w 1429258"/>
              <a:gd name="connsiteY0" fmla="*/ 14020 h 56083"/>
              <a:gd name="connsiteX1" fmla="*/ 1415237 w 1429258"/>
              <a:gd name="connsiteY1" fmla="*/ 14020 h 560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29258" h="56083">
                <a:moveTo>
                  <a:pt x="14020" y="14020"/>
                </a:moveTo>
                <a:lnTo>
                  <a:pt x="1415237" y="14020"/>
                </a:lnTo>
              </a:path>
            </a:pathLst>
          </a:custGeom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7970" y="1266990"/>
            <a:ext cx="105143" cy="78549"/>
          </a:xfrm>
          <a:custGeom>
            <a:avLst/>
            <a:gdLst>
              <a:gd name="connsiteX0" fmla="*/ 105143 w 105143"/>
              <a:gd name="connsiteY0" fmla="*/ 39281 h 78549"/>
              <a:gd name="connsiteX1" fmla="*/ 0 w 105143"/>
              <a:gd name="connsiteY1" fmla="*/ 0 h 78549"/>
              <a:gd name="connsiteX2" fmla="*/ 0 w 105143"/>
              <a:gd name="connsiteY2" fmla="*/ 78549 h 78549"/>
              <a:gd name="connsiteX3" fmla="*/ 105143 w 105143"/>
              <a:gd name="connsiteY3" fmla="*/ 39281 h 785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5143" h="78549">
                <a:moveTo>
                  <a:pt x="105143" y="39281"/>
                </a:moveTo>
                <a:lnTo>
                  <a:pt x="0" y="0"/>
                </a:lnTo>
                <a:lnTo>
                  <a:pt x="0" y="78549"/>
                </a:lnTo>
                <a:lnTo>
                  <a:pt x="105143" y="39281"/>
                </a:lnTo>
              </a:path>
            </a:pathLst>
          </a:custGeom>
          <a:solidFill>
            <a:srgbClr val="0037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23950" y="1252969"/>
            <a:ext cx="133184" cy="106591"/>
          </a:xfrm>
          <a:custGeom>
            <a:avLst/>
            <a:gdLst>
              <a:gd name="connsiteX0" fmla="*/ 119164 w 133184"/>
              <a:gd name="connsiteY0" fmla="*/ 53301 h 106591"/>
              <a:gd name="connsiteX1" fmla="*/ 14020 w 133184"/>
              <a:gd name="connsiteY1" fmla="*/ 14020 h 106591"/>
              <a:gd name="connsiteX2" fmla="*/ 14020 w 133184"/>
              <a:gd name="connsiteY2" fmla="*/ 92570 h 106591"/>
              <a:gd name="connsiteX3" fmla="*/ 119164 w 133184"/>
              <a:gd name="connsiteY3" fmla="*/ 53301 h 1065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3184" h="106591">
                <a:moveTo>
                  <a:pt x="119164" y="53301"/>
                </a:moveTo>
                <a:lnTo>
                  <a:pt x="14020" y="14020"/>
                </a:lnTo>
                <a:lnTo>
                  <a:pt x="14020" y="92570"/>
                </a:lnTo>
                <a:lnTo>
                  <a:pt x="119164" y="5330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41499" y="1293647"/>
            <a:ext cx="1302372" cy="56083"/>
          </a:xfrm>
          <a:custGeom>
            <a:avLst/>
            <a:gdLst>
              <a:gd name="connsiteX0" fmla="*/ 14020 w 1302372"/>
              <a:gd name="connsiteY0" fmla="*/ 14020 h 56083"/>
              <a:gd name="connsiteX1" fmla="*/ 1288351 w 1302372"/>
              <a:gd name="connsiteY1" fmla="*/ 19634 h 560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02372" h="56083">
                <a:moveTo>
                  <a:pt x="14020" y="14020"/>
                </a:moveTo>
                <a:lnTo>
                  <a:pt x="1288351" y="19634"/>
                </a:lnTo>
              </a:path>
            </a:pathLst>
          </a:custGeom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29152" y="1274000"/>
            <a:ext cx="105143" cy="78549"/>
          </a:xfrm>
          <a:custGeom>
            <a:avLst/>
            <a:gdLst>
              <a:gd name="connsiteX0" fmla="*/ 105143 w 105143"/>
              <a:gd name="connsiteY0" fmla="*/ 39979 h 78549"/>
              <a:gd name="connsiteX1" fmla="*/ 698 w 105143"/>
              <a:gd name="connsiteY1" fmla="*/ 0 h 78549"/>
              <a:gd name="connsiteX2" fmla="*/ 0 w 105143"/>
              <a:gd name="connsiteY2" fmla="*/ 78549 h 78549"/>
              <a:gd name="connsiteX3" fmla="*/ 105143 w 105143"/>
              <a:gd name="connsiteY3" fmla="*/ 39979 h 785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5143" h="78549">
                <a:moveTo>
                  <a:pt x="105143" y="39979"/>
                </a:moveTo>
                <a:lnTo>
                  <a:pt x="698" y="0"/>
                </a:lnTo>
                <a:lnTo>
                  <a:pt x="0" y="78549"/>
                </a:lnTo>
                <a:lnTo>
                  <a:pt x="105143" y="39979"/>
                </a:lnTo>
              </a:path>
            </a:pathLst>
          </a:custGeom>
          <a:solidFill>
            <a:srgbClr val="0037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15131" y="1259979"/>
            <a:ext cx="133184" cy="106591"/>
          </a:xfrm>
          <a:custGeom>
            <a:avLst/>
            <a:gdLst>
              <a:gd name="connsiteX0" fmla="*/ 119164 w 133184"/>
              <a:gd name="connsiteY0" fmla="*/ 54000 h 106591"/>
              <a:gd name="connsiteX1" fmla="*/ 14719 w 133184"/>
              <a:gd name="connsiteY1" fmla="*/ 14020 h 106591"/>
              <a:gd name="connsiteX2" fmla="*/ 14020 w 133184"/>
              <a:gd name="connsiteY2" fmla="*/ 92570 h 106591"/>
              <a:gd name="connsiteX3" fmla="*/ 119164 w 133184"/>
              <a:gd name="connsiteY3" fmla="*/ 54000 h 1065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3184" h="106591">
                <a:moveTo>
                  <a:pt x="119164" y="54000"/>
                </a:moveTo>
                <a:lnTo>
                  <a:pt x="14719" y="14020"/>
                </a:lnTo>
                <a:lnTo>
                  <a:pt x="14020" y="92570"/>
                </a:lnTo>
                <a:lnTo>
                  <a:pt x="119164" y="540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54255" y="5744870"/>
            <a:ext cx="1639544" cy="0"/>
          </a:xfrm>
          <a:custGeom>
            <a:avLst/>
            <a:gdLst>
              <a:gd name="connsiteX0" fmla="*/ 0 w 1639544"/>
              <a:gd name="connsiteY0" fmla="*/ 0 h 0"/>
              <a:gd name="connsiteX1" fmla="*/ 1639544 w 1639544"/>
              <a:gd name="connsiteY1" fmla="*/ 0 h 0"/>
              <a:gd name="connsiteX2" fmla="*/ 0 w 1639544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639544" h="0">
                <a:moveTo>
                  <a:pt x="0" y="0"/>
                </a:moveTo>
                <a:lnTo>
                  <a:pt x="1639544" y="0"/>
                </a:lnTo>
                <a:lnTo>
                  <a:pt x="0" y="0"/>
                </a:lnTo>
              </a:path>
            </a:pathLst>
          </a:custGeom>
          <a:solidFill>
            <a:srgbClr val="ce8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47905" y="5361216"/>
            <a:ext cx="1652232" cy="390004"/>
          </a:xfrm>
          <a:custGeom>
            <a:avLst/>
            <a:gdLst>
              <a:gd name="connsiteX0" fmla="*/ 6350 w 1652232"/>
              <a:gd name="connsiteY0" fmla="*/ 6350 h 390004"/>
              <a:gd name="connsiteX1" fmla="*/ 1645882 w 1652232"/>
              <a:gd name="connsiteY1" fmla="*/ 6350 h 390004"/>
              <a:gd name="connsiteX2" fmla="*/ 1645882 w 1652232"/>
              <a:gd name="connsiteY2" fmla="*/ 383654 h 390004"/>
              <a:gd name="connsiteX3" fmla="*/ 6350 w 1652232"/>
              <a:gd name="connsiteY3" fmla="*/ 383654 h 390004"/>
              <a:gd name="connsiteX4" fmla="*/ 6350 w 1652232"/>
              <a:gd name="connsiteY4" fmla="*/ 6350 h 390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2232" h="390004">
                <a:moveTo>
                  <a:pt x="6350" y="6350"/>
                </a:moveTo>
                <a:lnTo>
                  <a:pt x="1645882" y="6350"/>
                </a:lnTo>
                <a:lnTo>
                  <a:pt x="1645882" y="383654"/>
                </a:lnTo>
                <a:lnTo>
                  <a:pt x="6350" y="383654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2a7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21564" y="5505031"/>
            <a:ext cx="63792" cy="137452"/>
          </a:xfrm>
          <a:custGeom>
            <a:avLst/>
            <a:gdLst>
              <a:gd name="connsiteX0" fmla="*/ 52578 w 63792"/>
              <a:gd name="connsiteY0" fmla="*/ 0 h 137452"/>
              <a:gd name="connsiteX1" fmla="*/ 0 w 63792"/>
              <a:gd name="connsiteY1" fmla="*/ 137452 h 137452"/>
              <a:gd name="connsiteX2" fmla="*/ 10515 w 63792"/>
              <a:gd name="connsiteY2" fmla="*/ 137452 h 137452"/>
              <a:gd name="connsiteX3" fmla="*/ 63792 w 63792"/>
              <a:gd name="connsiteY3" fmla="*/ 0 h 137452"/>
              <a:gd name="connsiteX4" fmla="*/ 52578 w 63792"/>
              <a:gd name="connsiteY4" fmla="*/ 0 h 137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792" h="137452">
                <a:moveTo>
                  <a:pt x="52578" y="0"/>
                </a:moveTo>
                <a:lnTo>
                  <a:pt x="0" y="137452"/>
                </a:lnTo>
                <a:lnTo>
                  <a:pt x="10515" y="137452"/>
                </a:lnTo>
                <a:lnTo>
                  <a:pt x="63792" y="0"/>
                </a:lnTo>
                <a:lnTo>
                  <a:pt x="5257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02184" y="5521159"/>
            <a:ext cx="11912" cy="106603"/>
          </a:xfrm>
          <a:custGeom>
            <a:avLst/>
            <a:gdLst>
              <a:gd name="connsiteX0" fmla="*/ 5956 w 11912"/>
              <a:gd name="connsiteY0" fmla="*/ 0 h 106603"/>
              <a:gd name="connsiteX1" fmla="*/ 5956 w 11912"/>
              <a:gd name="connsiteY1" fmla="*/ 106603 h 1066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12" h="106603">
                <a:moveTo>
                  <a:pt x="5956" y="0"/>
                </a:moveTo>
                <a:lnTo>
                  <a:pt x="5956" y="106603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36525" y="5521159"/>
            <a:ext cx="110756" cy="106591"/>
          </a:xfrm>
          <a:custGeom>
            <a:avLst/>
            <a:gdLst>
              <a:gd name="connsiteX0" fmla="*/ 0 w 110756"/>
              <a:gd name="connsiteY0" fmla="*/ 0 h 106591"/>
              <a:gd name="connsiteX1" fmla="*/ 0 w 110756"/>
              <a:gd name="connsiteY1" fmla="*/ 106591 h 106591"/>
              <a:gd name="connsiteX2" fmla="*/ 12611 w 110756"/>
              <a:gd name="connsiteY2" fmla="*/ 106591 h 106591"/>
              <a:gd name="connsiteX3" fmla="*/ 12611 w 110756"/>
              <a:gd name="connsiteY3" fmla="*/ 21742 h 106591"/>
              <a:gd name="connsiteX4" fmla="*/ 13322 w 110756"/>
              <a:gd name="connsiteY4" fmla="*/ 21742 h 106591"/>
              <a:gd name="connsiteX5" fmla="*/ 49771 w 110756"/>
              <a:gd name="connsiteY5" fmla="*/ 106591 h 106591"/>
              <a:gd name="connsiteX6" fmla="*/ 60985 w 110756"/>
              <a:gd name="connsiteY6" fmla="*/ 106591 h 106591"/>
              <a:gd name="connsiteX7" fmla="*/ 98132 w 110756"/>
              <a:gd name="connsiteY7" fmla="*/ 21742 h 106591"/>
              <a:gd name="connsiteX8" fmla="*/ 98132 w 110756"/>
              <a:gd name="connsiteY8" fmla="*/ 106591 h 106591"/>
              <a:gd name="connsiteX9" fmla="*/ 110756 w 110756"/>
              <a:gd name="connsiteY9" fmla="*/ 106591 h 106591"/>
              <a:gd name="connsiteX10" fmla="*/ 110756 w 110756"/>
              <a:gd name="connsiteY10" fmla="*/ 0 h 106591"/>
              <a:gd name="connsiteX11" fmla="*/ 95326 w 110756"/>
              <a:gd name="connsiteY11" fmla="*/ 0 h 106591"/>
              <a:gd name="connsiteX12" fmla="*/ 55372 w 110756"/>
              <a:gd name="connsiteY12" fmla="*/ 91160 h 106591"/>
              <a:gd name="connsiteX13" fmla="*/ 15418 w 110756"/>
              <a:gd name="connsiteY13" fmla="*/ 0 h 106591"/>
              <a:gd name="connsiteX14" fmla="*/ 0 w 110756"/>
              <a:gd name="connsiteY14" fmla="*/ 0 h 1065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10756" h="106591">
                <a:moveTo>
                  <a:pt x="0" y="0"/>
                </a:moveTo>
                <a:lnTo>
                  <a:pt x="0" y="106591"/>
                </a:lnTo>
                <a:lnTo>
                  <a:pt x="12611" y="106591"/>
                </a:lnTo>
                <a:lnTo>
                  <a:pt x="12611" y="21742"/>
                </a:lnTo>
                <a:lnTo>
                  <a:pt x="13322" y="21742"/>
                </a:lnTo>
                <a:lnTo>
                  <a:pt x="49771" y="106591"/>
                </a:lnTo>
                <a:lnTo>
                  <a:pt x="60985" y="106591"/>
                </a:lnTo>
                <a:lnTo>
                  <a:pt x="98132" y="21742"/>
                </a:lnTo>
                <a:lnTo>
                  <a:pt x="98132" y="106591"/>
                </a:lnTo>
                <a:lnTo>
                  <a:pt x="110756" y="106591"/>
                </a:lnTo>
                <a:lnTo>
                  <a:pt x="110756" y="0"/>
                </a:lnTo>
                <a:lnTo>
                  <a:pt x="95326" y="0"/>
                </a:lnTo>
                <a:lnTo>
                  <a:pt x="55372" y="91160"/>
                </a:lnTo>
                <a:lnTo>
                  <a:pt x="15418" y="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63398" y="5505031"/>
            <a:ext cx="63792" cy="137452"/>
          </a:xfrm>
          <a:custGeom>
            <a:avLst/>
            <a:gdLst>
              <a:gd name="connsiteX0" fmla="*/ 53276 w 63792"/>
              <a:gd name="connsiteY0" fmla="*/ 0 h 137452"/>
              <a:gd name="connsiteX1" fmla="*/ 0 w 63792"/>
              <a:gd name="connsiteY1" fmla="*/ 137452 h 137452"/>
              <a:gd name="connsiteX2" fmla="*/ 10515 w 63792"/>
              <a:gd name="connsiteY2" fmla="*/ 137452 h 137452"/>
              <a:gd name="connsiteX3" fmla="*/ 63792 w 63792"/>
              <a:gd name="connsiteY3" fmla="*/ 0 h 137452"/>
              <a:gd name="connsiteX4" fmla="*/ 53276 w 63792"/>
              <a:gd name="connsiteY4" fmla="*/ 0 h 137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792" h="137452">
                <a:moveTo>
                  <a:pt x="53276" y="0"/>
                </a:moveTo>
                <a:lnTo>
                  <a:pt x="0" y="137452"/>
                </a:lnTo>
                <a:lnTo>
                  <a:pt x="10515" y="137452"/>
                </a:lnTo>
                <a:lnTo>
                  <a:pt x="63792" y="0"/>
                </a:lnTo>
                <a:lnTo>
                  <a:pt x="5327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47040" y="4533010"/>
            <a:ext cx="56083" cy="568756"/>
          </a:xfrm>
          <a:custGeom>
            <a:avLst/>
            <a:gdLst>
              <a:gd name="connsiteX0" fmla="*/ 14020 w 56083"/>
              <a:gd name="connsiteY0" fmla="*/ 14020 h 568756"/>
              <a:gd name="connsiteX1" fmla="*/ 14020 w 56083"/>
              <a:gd name="connsiteY1" fmla="*/ 554735 h 568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083" h="568756">
                <a:moveTo>
                  <a:pt x="14020" y="14020"/>
                </a:moveTo>
                <a:lnTo>
                  <a:pt x="14020" y="554735"/>
                </a:lnTo>
              </a:path>
            </a:pathLst>
          </a:custGeom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21805" y="5087746"/>
            <a:ext cx="78511" cy="104495"/>
          </a:xfrm>
          <a:custGeom>
            <a:avLst/>
            <a:gdLst>
              <a:gd name="connsiteX0" fmla="*/ 39255 w 78511"/>
              <a:gd name="connsiteY0" fmla="*/ 104495 h 104495"/>
              <a:gd name="connsiteX1" fmla="*/ 78511 w 78511"/>
              <a:gd name="connsiteY1" fmla="*/ 0 h 104495"/>
              <a:gd name="connsiteX2" fmla="*/ 0 w 78511"/>
              <a:gd name="connsiteY2" fmla="*/ 0 h 104495"/>
              <a:gd name="connsiteX3" fmla="*/ 39255 w 78511"/>
              <a:gd name="connsiteY3" fmla="*/ 104495 h 104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8511" h="104495">
                <a:moveTo>
                  <a:pt x="39255" y="104495"/>
                </a:moveTo>
                <a:lnTo>
                  <a:pt x="78511" y="0"/>
                </a:lnTo>
                <a:lnTo>
                  <a:pt x="0" y="0"/>
                </a:lnTo>
                <a:lnTo>
                  <a:pt x="39255" y="104495"/>
                </a:lnTo>
              </a:path>
            </a:pathLst>
          </a:custGeom>
          <a:solidFill>
            <a:srgbClr val="0037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07785" y="5073725"/>
            <a:ext cx="106553" cy="132537"/>
          </a:xfrm>
          <a:custGeom>
            <a:avLst/>
            <a:gdLst>
              <a:gd name="connsiteX0" fmla="*/ 53276 w 106553"/>
              <a:gd name="connsiteY0" fmla="*/ 118516 h 132537"/>
              <a:gd name="connsiteX1" fmla="*/ 92532 w 106553"/>
              <a:gd name="connsiteY1" fmla="*/ 14020 h 132537"/>
              <a:gd name="connsiteX2" fmla="*/ 14020 w 106553"/>
              <a:gd name="connsiteY2" fmla="*/ 14020 h 132537"/>
              <a:gd name="connsiteX3" fmla="*/ 53276 w 106553"/>
              <a:gd name="connsiteY3" fmla="*/ 118516 h 1325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553" h="132537">
                <a:moveTo>
                  <a:pt x="53276" y="118516"/>
                </a:moveTo>
                <a:lnTo>
                  <a:pt x="92532" y="14020"/>
                </a:lnTo>
                <a:lnTo>
                  <a:pt x="14020" y="14020"/>
                </a:lnTo>
                <a:lnTo>
                  <a:pt x="53276" y="118516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98752" y="2399271"/>
            <a:ext cx="2053170" cy="836434"/>
          </a:xfrm>
          <a:custGeom>
            <a:avLst/>
            <a:gdLst>
              <a:gd name="connsiteX0" fmla="*/ 6350 w 2053170"/>
              <a:gd name="connsiteY0" fmla="*/ 6350 h 836434"/>
              <a:gd name="connsiteX1" fmla="*/ 2046820 w 2053170"/>
              <a:gd name="connsiteY1" fmla="*/ 6350 h 836434"/>
              <a:gd name="connsiteX2" fmla="*/ 2046820 w 2053170"/>
              <a:gd name="connsiteY2" fmla="*/ 830084 h 836434"/>
              <a:gd name="connsiteX3" fmla="*/ 6350 w 2053170"/>
              <a:gd name="connsiteY3" fmla="*/ 830084 h 836434"/>
              <a:gd name="connsiteX4" fmla="*/ 6350 w 2053170"/>
              <a:gd name="connsiteY4" fmla="*/ 6350 h 8364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53170" h="836434">
                <a:moveTo>
                  <a:pt x="6350" y="6350"/>
                </a:moveTo>
                <a:lnTo>
                  <a:pt x="2046820" y="6350"/>
                </a:lnTo>
                <a:lnTo>
                  <a:pt x="2046820" y="830084"/>
                </a:lnTo>
                <a:lnTo>
                  <a:pt x="6350" y="830084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09177" y="1805914"/>
            <a:ext cx="56184" cy="458558"/>
          </a:xfrm>
          <a:custGeom>
            <a:avLst/>
            <a:gdLst>
              <a:gd name="connsiteX0" fmla="*/ 14046 w 56184"/>
              <a:gd name="connsiteY0" fmla="*/ 14046 h 458558"/>
              <a:gd name="connsiteX1" fmla="*/ 14046 w 56184"/>
              <a:gd name="connsiteY1" fmla="*/ 444512 h 4585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184" h="458558">
                <a:moveTo>
                  <a:pt x="14046" y="14046"/>
                </a:moveTo>
                <a:lnTo>
                  <a:pt x="14046" y="444512"/>
                </a:lnTo>
              </a:path>
            </a:pathLst>
          </a:custGeom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3205" y="2250427"/>
            <a:ext cx="78638" cy="104635"/>
          </a:xfrm>
          <a:custGeom>
            <a:avLst/>
            <a:gdLst>
              <a:gd name="connsiteX0" fmla="*/ 39319 w 78638"/>
              <a:gd name="connsiteY0" fmla="*/ 104635 h 104635"/>
              <a:gd name="connsiteX1" fmla="*/ 78638 w 78638"/>
              <a:gd name="connsiteY1" fmla="*/ 0 h 104635"/>
              <a:gd name="connsiteX2" fmla="*/ 0 w 78638"/>
              <a:gd name="connsiteY2" fmla="*/ 0 h 104635"/>
              <a:gd name="connsiteX3" fmla="*/ 39319 w 78638"/>
              <a:gd name="connsiteY3" fmla="*/ 104635 h 1046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8638" h="104635">
                <a:moveTo>
                  <a:pt x="39319" y="104635"/>
                </a:moveTo>
                <a:lnTo>
                  <a:pt x="78638" y="0"/>
                </a:lnTo>
                <a:lnTo>
                  <a:pt x="0" y="0"/>
                </a:lnTo>
                <a:lnTo>
                  <a:pt x="39319" y="104635"/>
                </a:lnTo>
              </a:path>
            </a:pathLst>
          </a:custGeom>
          <a:solidFill>
            <a:srgbClr val="0037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69159" y="2236381"/>
            <a:ext cx="106730" cy="132727"/>
          </a:xfrm>
          <a:custGeom>
            <a:avLst/>
            <a:gdLst>
              <a:gd name="connsiteX0" fmla="*/ 53365 w 106730"/>
              <a:gd name="connsiteY0" fmla="*/ 118681 h 132727"/>
              <a:gd name="connsiteX1" fmla="*/ 92684 w 106730"/>
              <a:gd name="connsiteY1" fmla="*/ 14046 h 132727"/>
              <a:gd name="connsiteX2" fmla="*/ 14046 w 106730"/>
              <a:gd name="connsiteY2" fmla="*/ 14046 h 132727"/>
              <a:gd name="connsiteX3" fmla="*/ 53365 w 106730"/>
              <a:gd name="connsiteY3" fmla="*/ 118681 h 132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730" h="132727">
                <a:moveTo>
                  <a:pt x="53365" y="118681"/>
                </a:moveTo>
                <a:lnTo>
                  <a:pt x="92684" y="14046"/>
                </a:lnTo>
                <a:lnTo>
                  <a:pt x="14046" y="14046"/>
                </a:lnTo>
                <a:lnTo>
                  <a:pt x="53365" y="11868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11285" y="3217417"/>
            <a:ext cx="56184" cy="643966"/>
          </a:xfrm>
          <a:custGeom>
            <a:avLst/>
            <a:gdLst>
              <a:gd name="connsiteX0" fmla="*/ 14046 w 56184"/>
              <a:gd name="connsiteY0" fmla="*/ 14046 h 643966"/>
              <a:gd name="connsiteX1" fmla="*/ 18262 w 56184"/>
              <a:gd name="connsiteY1" fmla="*/ 629920 h 6439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184" h="643966">
                <a:moveTo>
                  <a:pt x="14046" y="14046"/>
                </a:moveTo>
                <a:lnTo>
                  <a:pt x="18262" y="629920"/>
                </a:lnTo>
              </a:path>
            </a:pathLst>
          </a:custGeom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90229" y="3847338"/>
            <a:ext cx="78638" cy="105333"/>
          </a:xfrm>
          <a:custGeom>
            <a:avLst/>
            <a:gdLst>
              <a:gd name="connsiteX0" fmla="*/ 40017 w 78638"/>
              <a:gd name="connsiteY0" fmla="*/ 105333 h 105333"/>
              <a:gd name="connsiteX1" fmla="*/ 78638 w 78638"/>
              <a:gd name="connsiteY1" fmla="*/ 0 h 105333"/>
              <a:gd name="connsiteX2" fmla="*/ 0 w 78638"/>
              <a:gd name="connsiteY2" fmla="*/ 698 h 105333"/>
              <a:gd name="connsiteX3" fmla="*/ 40017 w 78638"/>
              <a:gd name="connsiteY3" fmla="*/ 105333 h 1053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8638" h="105333">
                <a:moveTo>
                  <a:pt x="40017" y="105333"/>
                </a:moveTo>
                <a:lnTo>
                  <a:pt x="78638" y="0"/>
                </a:lnTo>
                <a:lnTo>
                  <a:pt x="0" y="698"/>
                </a:lnTo>
                <a:lnTo>
                  <a:pt x="40017" y="105333"/>
                </a:lnTo>
              </a:path>
            </a:pathLst>
          </a:custGeom>
          <a:solidFill>
            <a:srgbClr val="0037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6182" y="3833291"/>
            <a:ext cx="106730" cy="133426"/>
          </a:xfrm>
          <a:custGeom>
            <a:avLst/>
            <a:gdLst>
              <a:gd name="connsiteX0" fmla="*/ 54063 w 106730"/>
              <a:gd name="connsiteY0" fmla="*/ 119379 h 133426"/>
              <a:gd name="connsiteX1" fmla="*/ 92684 w 106730"/>
              <a:gd name="connsiteY1" fmla="*/ 14046 h 133426"/>
              <a:gd name="connsiteX2" fmla="*/ 14046 w 106730"/>
              <a:gd name="connsiteY2" fmla="*/ 14744 h 133426"/>
              <a:gd name="connsiteX3" fmla="*/ 54063 w 106730"/>
              <a:gd name="connsiteY3" fmla="*/ 119379 h 133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730" h="133426">
                <a:moveTo>
                  <a:pt x="54063" y="119379"/>
                </a:moveTo>
                <a:lnTo>
                  <a:pt x="92684" y="14046"/>
                </a:lnTo>
                <a:lnTo>
                  <a:pt x="14046" y="14744"/>
                </a:lnTo>
                <a:lnTo>
                  <a:pt x="54063" y="119379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33878" y="4212501"/>
            <a:ext cx="2506700" cy="56184"/>
          </a:xfrm>
          <a:custGeom>
            <a:avLst/>
            <a:gdLst>
              <a:gd name="connsiteX0" fmla="*/ 14046 w 2506700"/>
              <a:gd name="connsiteY0" fmla="*/ 17551 h 56184"/>
              <a:gd name="connsiteX1" fmla="*/ 2492654 w 2506700"/>
              <a:gd name="connsiteY1" fmla="*/ 14046 h 56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6700" h="56184">
                <a:moveTo>
                  <a:pt x="14046" y="17551"/>
                </a:moveTo>
                <a:lnTo>
                  <a:pt x="2492654" y="14046"/>
                </a:lnTo>
              </a:path>
            </a:pathLst>
          </a:custGeom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26533" y="4187215"/>
            <a:ext cx="104622" cy="78651"/>
          </a:xfrm>
          <a:custGeom>
            <a:avLst/>
            <a:gdLst>
              <a:gd name="connsiteX0" fmla="*/ 104622 w 104622"/>
              <a:gd name="connsiteY0" fmla="*/ 38633 h 78651"/>
              <a:gd name="connsiteX1" fmla="*/ 0 w 104622"/>
              <a:gd name="connsiteY1" fmla="*/ 0 h 78651"/>
              <a:gd name="connsiteX2" fmla="*/ 0 w 104622"/>
              <a:gd name="connsiteY2" fmla="*/ 78651 h 78651"/>
              <a:gd name="connsiteX3" fmla="*/ 104622 w 104622"/>
              <a:gd name="connsiteY3" fmla="*/ 38633 h 78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4622" h="78651">
                <a:moveTo>
                  <a:pt x="104622" y="38633"/>
                </a:moveTo>
                <a:lnTo>
                  <a:pt x="0" y="0"/>
                </a:lnTo>
                <a:lnTo>
                  <a:pt x="0" y="78651"/>
                </a:lnTo>
                <a:lnTo>
                  <a:pt x="104622" y="38633"/>
                </a:lnTo>
              </a:path>
            </a:pathLst>
          </a:custGeom>
          <a:solidFill>
            <a:srgbClr val="0037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12487" y="4173169"/>
            <a:ext cx="132715" cy="106743"/>
          </a:xfrm>
          <a:custGeom>
            <a:avLst/>
            <a:gdLst>
              <a:gd name="connsiteX0" fmla="*/ 118668 w 132715"/>
              <a:gd name="connsiteY0" fmla="*/ 52679 h 106743"/>
              <a:gd name="connsiteX1" fmla="*/ 14046 w 132715"/>
              <a:gd name="connsiteY1" fmla="*/ 14046 h 106743"/>
              <a:gd name="connsiteX2" fmla="*/ 14046 w 132715"/>
              <a:gd name="connsiteY2" fmla="*/ 92697 h 106743"/>
              <a:gd name="connsiteX3" fmla="*/ 118668 w 132715"/>
              <a:gd name="connsiteY3" fmla="*/ 52679 h 1067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2715" h="106743">
                <a:moveTo>
                  <a:pt x="118668" y="52679"/>
                </a:moveTo>
                <a:lnTo>
                  <a:pt x="14046" y="14046"/>
                </a:lnTo>
                <a:lnTo>
                  <a:pt x="14046" y="92697"/>
                </a:lnTo>
                <a:lnTo>
                  <a:pt x="118668" y="52679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79915" y="1291158"/>
            <a:ext cx="2772130" cy="56184"/>
          </a:xfrm>
          <a:custGeom>
            <a:avLst/>
            <a:gdLst>
              <a:gd name="connsiteX0" fmla="*/ 14046 w 2772130"/>
              <a:gd name="connsiteY0" fmla="*/ 14046 h 56184"/>
              <a:gd name="connsiteX1" fmla="*/ 2758084 w 2772130"/>
              <a:gd name="connsiteY1" fmla="*/ 17564 h 56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72130" h="56184">
                <a:moveTo>
                  <a:pt x="14046" y="14046"/>
                </a:moveTo>
                <a:lnTo>
                  <a:pt x="2758084" y="17564"/>
                </a:lnTo>
              </a:path>
            </a:pathLst>
          </a:custGeom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37301" y="1269390"/>
            <a:ext cx="105321" cy="78651"/>
          </a:xfrm>
          <a:custGeom>
            <a:avLst/>
            <a:gdLst>
              <a:gd name="connsiteX0" fmla="*/ 105321 w 105321"/>
              <a:gd name="connsiteY0" fmla="*/ 39331 h 78651"/>
              <a:gd name="connsiteX1" fmla="*/ 698 w 105321"/>
              <a:gd name="connsiteY1" fmla="*/ 0 h 78651"/>
              <a:gd name="connsiteX2" fmla="*/ 0 w 105321"/>
              <a:gd name="connsiteY2" fmla="*/ 78651 h 78651"/>
              <a:gd name="connsiteX3" fmla="*/ 105321 w 105321"/>
              <a:gd name="connsiteY3" fmla="*/ 39331 h 78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5321" h="78651">
                <a:moveTo>
                  <a:pt x="105321" y="39331"/>
                </a:moveTo>
                <a:lnTo>
                  <a:pt x="698" y="0"/>
                </a:lnTo>
                <a:lnTo>
                  <a:pt x="0" y="78651"/>
                </a:lnTo>
                <a:lnTo>
                  <a:pt x="105321" y="39331"/>
                </a:lnTo>
              </a:path>
            </a:pathLst>
          </a:custGeom>
          <a:solidFill>
            <a:srgbClr val="0037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23255" y="1255344"/>
            <a:ext cx="133413" cy="106743"/>
          </a:xfrm>
          <a:custGeom>
            <a:avLst/>
            <a:gdLst>
              <a:gd name="connsiteX0" fmla="*/ 119367 w 133413"/>
              <a:gd name="connsiteY0" fmla="*/ 53378 h 106743"/>
              <a:gd name="connsiteX1" fmla="*/ 14744 w 133413"/>
              <a:gd name="connsiteY1" fmla="*/ 14046 h 106743"/>
              <a:gd name="connsiteX2" fmla="*/ 14046 w 133413"/>
              <a:gd name="connsiteY2" fmla="*/ 92697 h 106743"/>
              <a:gd name="connsiteX3" fmla="*/ 119367 w 133413"/>
              <a:gd name="connsiteY3" fmla="*/ 53378 h 1067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3413" h="106743">
                <a:moveTo>
                  <a:pt x="119367" y="53378"/>
                </a:moveTo>
                <a:lnTo>
                  <a:pt x="14744" y="14046"/>
                </a:lnTo>
                <a:lnTo>
                  <a:pt x="14046" y="92697"/>
                </a:lnTo>
                <a:lnTo>
                  <a:pt x="119367" y="53378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29629" y="1295374"/>
            <a:ext cx="1431696" cy="56184"/>
          </a:xfrm>
          <a:custGeom>
            <a:avLst/>
            <a:gdLst>
              <a:gd name="connsiteX0" fmla="*/ 14046 w 1431696"/>
              <a:gd name="connsiteY0" fmla="*/ 14046 h 56184"/>
              <a:gd name="connsiteX1" fmla="*/ 1417649 w 1431696"/>
              <a:gd name="connsiteY1" fmla="*/ 14046 h 56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31696" h="56184">
                <a:moveTo>
                  <a:pt x="14046" y="14046"/>
                </a:moveTo>
                <a:lnTo>
                  <a:pt x="1417649" y="14046"/>
                </a:lnTo>
              </a:path>
            </a:pathLst>
          </a:custGeom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47279" y="1269390"/>
            <a:ext cx="105321" cy="78651"/>
          </a:xfrm>
          <a:custGeom>
            <a:avLst/>
            <a:gdLst>
              <a:gd name="connsiteX0" fmla="*/ 105321 w 105321"/>
              <a:gd name="connsiteY0" fmla="*/ 39331 h 78651"/>
              <a:gd name="connsiteX1" fmla="*/ 0 w 105321"/>
              <a:gd name="connsiteY1" fmla="*/ 0 h 78651"/>
              <a:gd name="connsiteX2" fmla="*/ 0 w 105321"/>
              <a:gd name="connsiteY2" fmla="*/ 78651 h 78651"/>
              <a:gd name="connsiteX3" fmla="*/ 105321 w 105321"/>
              <a:gd name="connsiteY3" fmla="*/ 39331 h 78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5321" h="78651">
                <a:moveTo>
                  <a:pt x="105321" y="39331"/>
                </a:moveTo>
                <a:lnTo>
                  <a:pt x="0" y="0"/>
                </a:lnTo>
                <a:lnTo>
                  <a:pt x="0" y="78651"/>
                </a:lnTo>
                <a:lnTo>
                  <a:pt x="105321" y="39331"/>
                </a:lnTo>
              </a:path>
            </a:pathLst>
          </a:custGeom>
          <a:solidFill>
            <a:srgbClr val="0037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3233" y="1255344"/>
            <a:ext cx="133413" cy="106743"/>
          </a:xfrm>
          <a:custGeom>
            <a:avLst/>
            <a:gdLst>
              <a:gd name="connsiteX0" fmla="*/ 119367 w 133413"/>
              <a:gd name="connsiteY0" fmla="*/ 53378 h 106743"/>
              <a:gd name="connsiteX1" fmla="*/ 14046 w 133413"/>
              <a:gd name="connsiteY1" fmla="*/ 14046 h 106743"/>
              <a:gd name="connsiteX2" fmla="*/ 14046 w 133413"/>
              <a:gd name="connsiteY2" fmla="*/ 92697 h 106743"/>
              <a:gd name="connsiteX3" fmla="*/ 119367 w 133413"/>
              <a:gd name="connsiteY3" fmla="*/ 53378 h 1067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3413" h="106743">
                <a:moveTo>
                  <a:pt x="119367" y="53378"/>
                </a:moveTo>
                <a:lnTo>
                  <a:pt x="14046" y="14046"/>
                </a:lnTo>
                <a:lnTo>
                  <a:pt x="14046" y="92697"/>
                </a:lnTo>
                <a:lnTo>
                  <a:pt x="119367" y="53378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51659" y="1296073"/>
            <a:ext cx="1304620" cy="56184"/>
          </a:xfrm>
          <a:custGeom>
            <a:avLst/>
            <a:gdLst>
              <a:gd name="connsiteX0" fmla="*/ 14046 w 1304620"/>
              <a:gd name="connsiteY0" fmla="*/ 14046 h 56184"/>
              <a:gd name="connsiteX1" fmla="*/ 1290573 w 1304620"/>
              <a:gd name="connsiteY1" fmla="*/ 19672 h 56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04620" h="56184">
                <a:moveTo>
                  <a:pt x="14046" y="14046"/>
                </a:moveTo>
                <a:lnTo>
                  <a:pt x="1290573" y="19672"/>
                </a:lnTo>
              </a:path>
            </a:pathLst>
          </a:custGeom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42233" y="1276413"/>
            <a:ext cx="105321" cy="78651"/>
          </a:xfrm>
          <a:custGeom>
            <a:avLst/>
            <a:gdLst>
              <a:gd name="connsiteX0" fmla="*/ 105321 w 105321"/>
              <a:gd name="connsiteY0" fmla="*/ 39331 h 78651"/>
              <a:gd name="connsiteX1" fmla="*/ 698 w 105321"/>
              <a:gd name="connsiteY1" fmla="*/ 0 h 78651"/>
              <a:gd name="connsiteX2" fmla="*/ 0 w 105321"/>
              <a:gd name="connsiteY2" fmla="*/ 78651 h 78651"/>
              <a:gd name="connsiteX3" fmla="*/ 105321 w 105321"/>
              <a:gd name="connsiteY3" fmla="*/ 39331 h 78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5321" h="78651">
                <a:moveTo>
                  <a:pt x="105321" y="39331"/>
                </a:moveTo>
                <a:lnTo>
                  <a:pt x="698" y="0"/>
                </a:lnTo>
                <a:lnTo>
                  <a:pt x="0" y="78651"/>
                </a:lnTo>
                <a:lnTo>
                  <a:pt x="105321" y="39331"/>
                </a:lnTo>
              </a:path>
            </a:pathLst>
          </a:custGeom>
          <a:solidFill>
            <a:srgbClr val="0037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28186" y="1262367"/>
            <a:ext cx="133413" cy="106743"/>
          </a:xfrm>
          <a:custGeom>
            <a:avLst/>
            <a:gdLst>
              <a:gd name="connsiteX0" fmla="*/ 119367 w 133413"/>
              <a:gd name="connsiteY0" fmla="*/ 53378 h 106743"/>
              <a:gd name="connsiteX1" fmla="*/ 14744 w 133413"/>
              <a:gd name="connsiteY1" fmla="*/ 14046 h 106743"/>
              <a:gd name="connsiteX2" fmla="*/ 14046 w 133413"/>
              <a:gd name="connsiteY2" fmla="*/ 92697 h 106743"/>
              <a:gd name="connsiteX3" fmla="*/ 119367 w 133413"/>
              <a:gd name="connsiteY3" fmla="*/ 53378 h 1067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3413" h="106743">
                <a:moveTo>
                  <a:pt x="119367" y="53378"/>
                </a:moveTo>
                <a:lnTo>
                  <a:pt x="14744" y="14046"/>
                </a:lnTo>
                <a:lnTo>
                  <a:pt x="14046" y="92697"/>
                </a:lnTo>
                <a:lnTo>
                  <a:pt x="119367" y="53378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61584" y="5754623"/>
            <a:ext cx="1642338" cy="0"/>
          </a:xfrm>
          <a:custGeom>
            <a:avLst/>
            <a:gdLst>
              <a:gd name="connsiteX0" fmla="*/ 0 w 1642338"/>
              <a:gd name="connsiteY0" fmla="*/ 0 h 0"/>
              <a:gd name="connsiteX1" fmla="*/ 1642338 w 1642338"/>
              <a:gd name="connsiteY1" fmla="*/ 0 h 0"/>
              <a:gd name="connsiteX2" fmla="*/ 0 w 1642338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642338" h="0">
                <a:moveTo>
                  <a:pt x="0" y="0"/>
                </a:moveTo>
                <a:lnTo>
                  <a:pt x="1642338" y="0"/>
                </a:lnTo>
                <a:lnTo>
                  <a:pt x="0" y="0"/>
                </a:lnTo>
              </a:path>
            </a:pathLst>
          </a:custGeom>
          <a:solidFill>
            <a:srgbClr val="ce87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55234" y="5370474"/>
            <a:ext cx="1655051" cy="390512"/>
          </a:xfrm>
          <a:custGeom>
            <a:avLst/>
            <a:gdLst>
              <a:gd name="connsiteX0" fmla="*/ 6350 w 1655051"/>
              <a:gd name="connsiteY0" fmla="*/ 6350 h 390512"/>
              <a:gd name="connsiteX1" fmla="*/ 1648701 w 1655051"/>
              <a:gd name="connsiteY1" fmla="*/ 6350 h 390512"/>
              <a:gd name="connsiteX2" fmla="*/ 1648701 w 1655051"/>
              <a:gd name="connsiteY2" fmla="*/ 384162 h 390512"/>
              <a:gd name="connsiteX3" fmla="*/ 6350 w 1655051"/>
              <a:gd name="connsiteY3" fmla="*/ 384162 h 390512"/>
              <a:gd name="connsiteX4" fmla="*/ 6350 w 1655051"/>
              <a:gd name="connsiteY4" fmla="*/ 6350 h 390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5051" h="390512">
                <a:moveTo>
                  <a:pt x="6350" y="6350"/>
                </a:moveTo>
                <a:lnTo>
                  <a:pt x="1648701" y="6350"/>
                </a:lnTo>
                <a:lnTo>
                  <a:pt x="1648701" y="384162"/>
                </a:lnTo>
                <a:lnTo>
                  <a:pt x="6350" y="38416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2a7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28626" y="5513057"/>
            <a:ext cx="63195" cy="137642"/>
          </a:xfrm>
          <a:custGeom>
            <a:avLst/>
            <a:gdLst>
              <a:gd name="connsiteX0" fmla="*/ 31597 w 63195"/>
              <a:gd name="connsiteY0" fmla="*/ 0 h 137642"/>
              <a:gd name="connsiteX1" fmla="*/ 31597 w 63195"/>
              <a:gd name="connsiteY1" fmla="*/ 137642 h 1376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195" h="137642">
                <a:moveTo>
                  <a:pt x="31597" y="0"/>
                </a:moveTo>
                <a:lnTo>
                  <a:pt x="31597" y="137642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09372" y="5528513"/>
            <a:ext cx="11938" cy="106743"/>
          </a:xfrm>
          <a:custGeom>
            <a:avLst/>
            <a:gdLst>
              <a:gd name="connsiteX0" fmla="*/ 5969 w 11938"/>
              <a:gd name="connsiteY0" fmla="*/ 0 h 106743"/>
              <a:gd name="connsiteX1" fmla="*/ 5969 w 11938"/>
              <a:gd name="connsiteY1" fmla="*/ 106743 h 1067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38" h="106743">
                <a:moveTo>
                  <a:pt x="5969" y="0"/>
                </a:moveTo>
                <a:lnTo>
                  <a:pt x="5969" y="106743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43789" y="5528513"/>
            <a:ext cx="110236" cy="106730"/>
          </a:xfrm>
          <a:custGeom>
            <a:avLst/>
            <a:gdLst>
              <a:gd name="connsiteX0" fmla="*/ 0 w 110236"/>
              <a:gd name="connsiteY0" fmla="*/ 0 h 106730"/>
              <a:gd name="connsiteX1" fmla="*/ 0 w 110236"/>
              <a:gd name="connsiteY1" fmla="*/ 106730 h 106730"/>
              <a:gd name="connsiteX2" fmla="*/ 12636 w 110236"/>
              <a:gd name="connsiteY2" fmla="*/ 106730 h 106730"/>
              <a:gd name="connsiteX3" fmla="*/ 12636 w 110236"/>
              <a:gd name="connsiteY3" fmla="*/ 21767 h 106730"/>
              <a:gd name="connsiteX4" fmla="*/ 49847 w 110236"/>
              <a:gd name="connsiteY4" fmla="*/ 106730 h 106730"/>
              <a:gd name="connsiteX5" fmla="*/ 61087 w 110236"/>
              <a:gd name="connsiteY5" fmla="*/ 106730 h 106730"/>
              <a:gd name="connsiteX6" fmla="*/ 97599 w 110236"/>
              <a:gd name="connsiteY6" fmla="*/ 21767 h 106730"/>
              <a:gd name="connsiteX7" fmla="*/ 98298 w 110236"/>
              <a:gd name="connsiteY7" fmla="*/ 21767 h 106730"/>
              <a:gd name="connsiteX8" fmla="*/ 98298 w 110236"/>
              <a:gd name="connsiteY8" fmla="*/ 106730 h 106730"/>
              <a:gd name="connsiteX9" fmla="*/ 110236 w 110236"/>
              <a:gd name="connsiteY9" fmla="*/ 106730 h 106730"/>
              <a:gd name="connsiteX10" fmla="*/ 110236 w 110236"/>
              <a:gd name="connsiteY10" fmla="*/ 0 h 106730"/>
              <a:gd name="connsiteX11" fmla="*/ 95491 w 110236"/>
              <a:gd name="connsiteY11" fmla="*/ 0 h 106730"/>
              <a:gd name="connsiteX12" fmla="*/ 55460 w 110236"/>
              <a:gd name="connsiteY12" fmla="*/ 91287 h 106730"/>
              <a:gd name="connsiteX13" fmla="*/ 15443 w 110236"/>
              <a:gd name="connsiteY13" fmla="*/ 0 h 106730"/>
              <a:gd name="connsiteX14" fmla="*/ 0 w 110236"/>
              <a:gd name="connsiteY14" fmla="*/ 0 h 106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10236" h="106730">
                <a:moveTo>
                  <a:pt x="0" y="0"/>
                </a:moveTo>
                <a:lnTo>
                  <a:pt x="0" y="106730"/>
                </a:lnTo>
                <a:lnTo>
                  <a:pt x="12636" y="106730"/>
                </a:lnTo>
                <a:lnTo>
                  <a:pt x="12636" y="21767"/>
                </a:lnTo>
                <a:lnTo>
                  <a:pt x="49847" y="106730"/>
                </a:lnTo>
                <a:lnTo>
                  <a:pt x="61087" y="106730"/>
                </a:lnTo>
                <a:lnTo>
                  <a:pt x="97599" y="21767"/>
                </a:lnTo>
                <a:lnTo>
                  <a:pt x="98298" y="21767"/>
                </a:lnTo>
                <a:lnTo>
                  <a:pt x="98298" y="106730"/>
                </a:lnTo>
                <a:lnTo>
                  <a:pt x="110236" y="106730"/>
                </a:lnTo>
                <a:lnTo>
                  <a:pt x="110236" y="0"/>
                </a:lnTo>
                <a:lnTo>
                  <a:pt x="95491" y="0"/>
                </a:lnTo>
                <a:lnTo>
                  <a:pt x="55460" y="91287"/>
                </a:lnTo>
                <a:lnTo>
                  <a:pt x="15443" y="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70878" y="5513057"/>
            <a:ext cx="63893" cy="137642"/>
          </a:xfrm>
          <a:custGeom>
            <a:avLst/>
            <a:gdLst>
              <a:gd name="connsiteX0" fmla="*/ 53364 w 63893"/>
              <a:gd name="connsiteY0" fmla="*/ 0 h 137642"/>
              <a:gd name="connsiteX1" fmla="*/ 0 w 63893"/>
              <a:gd name="connsiteY1" fmla="*/ 137642 h 137642"/>
              <a:gd name="connsiteX2" fmla="*/ 10528 w 63893"/>
              <a:gd name="connsiteY2" fmla="*/ 137642 h 137642"/>
              <a:gd name="connsiteX3" fmla="*/ 63893 w 63893"/>
              <a:gd name="connsiteY3" fmla="*/ 0 h 137642"/>
              <a:gd name="connsiteX4" fmla="*/ 53364 w 63893"/>
              <a:gd name="connsiteY4" fmla="*/ 0 h 1376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893" h="137642">
                <a:moveTo>
                  <a:pt x="53364" y="0"/>
                </a:moveTo>
                <a:lnTo>
                  <a:pt x="0" y="137642"/>
                </a:lnTo>
                <a:lnTo>
                  <a:pt x="10528" y="137642"/>
                </a:lnTo>
                <a:lnTo>
                  <a:pt x="63893" y="0"/>
                </a:lnTo>
                <a:lnTo>
                  <a:pt x="5336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55715" y="4539742"/>
            <a:ext cx="56184" cy="569531"/>
          </a:xfrm>
          <a:custGeom>
            <a:avLst/>
            <a:gdLst>
              <a:gd name="connsiteX0" fmla="*/ 14046 w 56184"/>
              <a:gd name="connsiteY0" fmla="*/ 14046 h 569531"/>
              <a:gd name="connsiteX1" fmla="*/ 14046 w 56184"/>
              <a:gd name="connsiteY1" fmla="*/ 555485 h 5695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184" h="569531">
                <a:moveTo>
                  <a:pt x="14046" y="14046"/>
                </a:moveTo>
                <a:lnTo>
                  <a:pt x="14046" y="555485"/>
                </a:lnTo>
              </a:path>
            </a:pathLst>
          </a:custGeom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30441" y="5095227"/>
            <a:ext cx="78638" cy="104635"/>
          </a:xfrm>
          <a:custGeom>
            <a:avLst/>
            <a:gdLst>
              <a:gd name="connsiteX0" fmla="*/ 39319 w 78638"/>
              <a:gd name="connsiteY0" fmla="*/ 104635 h 104635"/>
              <a:gd name="connsiteX1" fmla="*/ 78638 w 78638"/>
              <a:gd name="connsiteY1" fmla="*/ 0 h 104635"/>
              <a:gd name="connsiteX2" fmla="*/ 0 w 78638"/>
              <a:gd name="connsiteY2" fmla="*/ 0 h 104635"/>
              <a:gd name="connsiteX3" fmla="*/ 39319 w 78638"/>
              <a:gd name="connsiteY3" fmla="*/ 104635 h 1046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8638" h="104635">
                <a:moveTo>
                  <a:pt x="39319" y="104635"/>
                </a:moveTo>
                <a:lnTo>
                  <a:pt x="78638" y="0"/>
                </a:lnTo>
                <a:lnTo>
                  <a:pt x="0" y="0"/>
                </a:lnTo>
                <a:lnTo>
                  <a:pt x="39319" y="104635"/>
                </a:lnTo>
              </a:path>
            </a:pathLst>
          </a:custGeom>
          <a:solidFill>
            <a:srgbClr val="0037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16395" y="5081181"/>
            <a:ext cx="106731" cy="132727"/>
          </a:xfrm>
          <a:custGeom>
            <a:avLst/>
            <a:gdLst>
              <a:gd name="connsiteX0" fmla="*/ 53365 w 106731"/>
              <a:gd name="connsiteY0" fmla="*/ 118681 h 132727"/>
              <a:gd name="connsiteX1" fmla="*/ 92684 w 106731"/>
              <a:gd name="connsiteY1" fmla="*/ 14046 h 132727"/>
              <a:gd name="connsiteX2" fmla="*/ 14046 w 106731"/>
              <a:gd name="connsiteY2" fmla="*/ 14046 h 132727"/>
              <a:gd name="connsiteX3" fmla="*/ 53365 w 106731"/>
              <a:gd name="connsiteY3" fmla="*/ 118681 h 132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731" h="132727">
                <a:moveTo>
                  <a:pt x="53365" y="118681"/>
                </a:moveTo>
                <a:lnTo>
                  <a:pt x="92684" y="14046"/>
                </a:lnTo>
                <a:lnTo>
                  <a:pt x="14046" y="14046"/>
                </a:lnTo>
                <a:lnTo>
                  <a:pt x="53365" y="11868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700" cy="12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55800" y="1092200"/>
            <a:ext cx="749300" cy="431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75300" y="1041400"/>
            <a:ext cx="5842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70800" y="1066800"/>
            <a:ext cx="800100" cy="48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867900" y="1066800"/>
            <a:ext cx="469900" cy="495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171700" y="1587500"/>
            <a:ext cx="292100" cy="152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422400" y="2463800"/>
            <a:ext cx="393700" cy="469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473200" y="2959100"/>
            <a:ext cx="292100" cy="165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082800" y="2501900"/>
            <a:ext cx="558800" cy="469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209800" y="2971800"/>
            <a:ext cx="304800" cy="165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2857500" y="2540000"/>
            <a:ext cx="419100" cy="304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2908300" y="2959100"/>
            <a:ext cx="304800" cy="177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2108200" y="3987800"/>
            <a:ext cx="444500" cy="48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3543300" y="4000500"/>
            <a:ext cx="609600" cy="177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5156200" y="1651000"/>
            <a:ext cx="5981700" cy="2832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2171700" y="4533900"/>
            <a:ext cx="317500" cy="165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5232400" y="4533900"/>
            <a:ext cx="304800" cy="165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7556500" y="4533900"/>
            <a:ext cx="622300" cy="165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9969500" y="4546600"/>
            <a:ext cx="317500" cy="165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5499100" y="5346700"/>
            <a:ext cx="1752600" cy="469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2476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传统的运维流程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75600" y="2717800"/>
            <a:ext cx="279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7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/Jira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94200" y="2921000"/>
            <a:ext cx="1320800" cy="685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2476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传统的运维流程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20800" y="1612900"/>
            <a:ext cx="635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00200" y="1612900"/>
            <a:ext cx="14097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如何定位问题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如何定位人员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时效性监控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自动化问题反馈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89700" y="3530600"/>
            <a:ext cx="635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69100" y="3530600"/>
            <a:ext cx="36449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一旦发现问题，我们希望能够迅速定位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并安排相应的业务和开发人员及时跟进，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直到问题解决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24426" y="1620050"/>
            <a:ext cx="127380" cy="131317"/>
          </a:xfrm>
          <a:custGeom>
            <a:avLst/>
            <a:gdLst>
              <a:gd name="connsiteX0" fmla="*/ 72504 w 127380"/>
              <a:gd name="connsiteY0" fmla="*/ 0 h 131317"/>
              <a:gd name="connsiteX1" fmla="*/ 61658 w 127380"/>
              <a:gd name="connsiteY1" fmla="*/ 0 h 131317"/>
              <a:gd name="connsiteX2" fmla="*/ 61658 w 127380"/>
              <a:gd name="connsiteY2" fmla="*/ 23012 h 131317"/>
              <a:gd name="connsiteX3" fmla="*/ 0 w 127380"/>
              <a:gd name="connsiteY3" fmla="*/ 121843 h 131317"/>
              <a:gd name="connsiteX4" fmla="*/ 67754 w 127380"/>
              <a:gd name="connsiteY4" fmla="*/ 53466 h 131317"/>
              <a:gd name="connsiteX5" fmla="*/ 127380 w 127380"/>
              <a:gd name="connsiteY5" fmla="*/ 131317 h 131317"/>
              <a:gd name="connsiteX6" fmla="*/ 71145 w 127380"/>
              <a:gd name="connsiteY6" fmla="*/ 32486 h 131317"/>
              <a:gd name="connsiteX7" fmla="*/ 72504 w 127380"/>
              <a:gd name="connsiteY7" fmla="*/ 0 h 1313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380" h="131317">
                <a:moveTo>
                  <a:pt x="72504" y="0"/>
                </a:moveTo>
                <a:lnTo>
                  <a:pt x="61658" y="0"/>
                </a:lnTo>
                <a:cubicBezTo>
                  <a:pt x="61658" y="6095"/>
                  <a:pt x="61658" y="13538"/>
                  <a:pt x="61658" y="23012"/>
                </a:cubicBezTo>
                <a:cubicBezTo>
                  <a:pt x="60299" y="64985"/>
                  <a:pt x="39979" y="97472"/>
                  <a:pt x="0" y="121843"/>
                </a:cubicBezTo>
                <a:cubicBezTo>
                  <a:pt x="38620" y="111010"/>
                  <a:pt x="58953" y="84607"/>
                  <a:pt x="67754" y="53466"/>
                </a:cubicBezTo>
                <a:cubicBezTo>
                  <a:pt x="77927" y="85966"/>
                  <a:pt x="97573" y="111683"/>
                  <a:pt x="127380" y="131317"/>
                </a:cubicBezTo>
                <a:cubicBezTo>
                  <a:pt x="100279" y="101536"/>
                  <a:pt x="79273" y="71754"/>
                  <a:pt x="71145" y="32486"/>
                </a:cubicBezTo>
                <a:cubicBezTo>
                  <a:pt x="71818" y="23685"/>
                  <a:pt x="72504" y="12865"/>
                  <a:pt x="7250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4127" y="1974729"/>
            <a:ext cx="54178" cy="523265"/>
          </a:xfrm>
          <a:custGeom>
            <a:avLst/>
            <a:gdLst>
              <a:gd name="connsiteX0" fmla="*/ 13544 w 54178"/>
              <a:gd name="connsiteY0" fmla="*/ 13544 h 523265"/>
              <a:gd name="connsiteX1" fmla="*/ 13544 w 54178"/>
              <a:gd name="connsiteY1" fmla="*/ 509720 h 5232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178" h="523265">
                <a:moveTo>
                  <a:pt x="13544" y="13544"/>
                </a:moveTo>
                <a:lnTo>
                  <a:pt x="13544" y="509720"/>
                </a:lnTo>
              </a:path>
            </a:pathLst>
          </a:custGeom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9737" y="2484450"/>
            <a:ext cx="75882" cy="100850"/>
          </a:xfrm>
          <a:custGeom>
            <a:avLst/>
            <a:gdLst>
              <a:gd name="connsiteX0" fmla="*/ 37934 w 75882"/>
              <a:gd name="connsiteY0" fmla="*/ 100850 h 100850"/>
              <a:gd name="connsiteX1" fmla="*/ 75882 w 75882"/>
              <a:gd name="connsiteY1" fmla="*/ 0 h 100850"/>
              <a:gd name="connsiteX2" fmla="*/ 0 w 75882"/>
              <a:gd name="connsiteY2" fmla="*/ 0 h 100850"/>
              <a:gd name="connsiteX3" fmla="*/ 37934 w 75882"/>
              <a:gd name="connsiteY3" fmla="*/ 100850 h 100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5882" h="100850">
                <a:moveTo>
                  <a:pt x="37934" y="100850"/>
                </a:moveTo>
                <a:lnTo>
                  <a:pt x="75882" y="0"/>
                </a:lnTo>
                <a:lnTo>
                  <a:pt x="0" y="0"/>
                </a:lnTo>
                <a:lnTo>
                  <a:pt x="37934" y="100850"/>
                </a:lnTo>
              </a:path>
            </a:pathLst>
          </a:custGeom>
          <a:solidFill>
            <a:srgbClr val="0037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66192" y="2470905"/>
            <a:ext cx="102971" cy="127939"/>
          </a:xfrm>
          <a:custGeom>
            <a:avLst/>
            <a:gdLst>
              <a:gd name="connsiteX0" fmla="*/ 51479 w 102971"/>
              <a:gd name="connsiteY0" fmla="*/ 114395 h 127939"/>
              <a:gd name="connsiteX1" fmla="*/ 89427 w 102971"/>
              <a:gd name="connsiteY1" fmla="*/ 13544 h 127939"/>
              <a:gd name="connsiteX2" fmla="*/ 13544 w 102971"/>
              <a:gd name="connsiteY2" fmla="*/ 13544 h 127939"/>
              <a:gd name="connsiteX3" fmla="*/ 51479 w 102971"/>
              <a:gd name="connsiteY3" fmla="*/ 114395 h 1279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2971" h="127939">
                <a:moveTo>
                  <a:pt x="51479" y="114395"/>
                </a:moveTo>
                <a:lnTo>
                  <a:pt x="89427" y="13544"/>
                </a:lnTo>
                <a:lnTo>
                  <a:pt x="13544" y="13544"/>
                </a:lnTo>
                <a:lnTo>
                  <a:pt x="51479" y="11439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054100"/>
            <a:ext cx="431800" cy="406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1300" y="1117600"/>
            <a:ext cx="6604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87800" y="1104900"/>
            <a:ext cx="6985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63700" y="1600200"/>
            <a:ext cx="596900" cy="165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19400" y="1600200"/>
            <a:ext cx="584200" cy="165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25900" y="1612900"/>
            <a:ext cx="292100" cy="152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457700" y="1612900"/>
            <a:ext cx="152400" cy="152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082800" y="2616200"/>
            <a:ext cx="8089900" cy="304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2120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新的运维机制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27300" y="3289300"/>
            <a:ext cx="2540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2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12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16600" y="4114800"/>
            <a:ext cx="9398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2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12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esolve</a:t>
            </a:r>
            <a:r>
              <a:rPr lang="en-US" altLang="zh-CN" sz="112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112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roup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05900" y="4114800"/>
            <a:ext cx="4699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28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112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8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nC</a:t>
            </a:r>
            <a:r>
              <a:rPr lang="en-US" altLang="zh-CN" sz="112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8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all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84900" y="3289300"/>
            <a:ext cx="2540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77800" algn="l"/>
              </a:tabLst>
            </a:pPr>
            <a:r>
              <a:rPr lang="en-US" altLang="zh-CN" sz="112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12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12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12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94700" y="4064000"/>
            <a:ext cx="63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2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88200" y="4000500"/>
            <a:ext cx="63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2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52664" y="2100287"/>
            <a:ext cx="1222794" cy="499846"/>
          </a:xfrm>
          <a:custGeom>
            <a:avLst/>
            <a:gdLst>
              <a:gd name="connsiteX0" fmla="*/ 6350 w 1222794"/>
              <a:gd name="connsiteY0" fmla="*/ 6350 h 499846"/>
              <a:gd name="connsiteX1" fmla="*/ 1216444 w 1222794"/>
              <a:gd name="connsiteY1" fmla="*/ 6350 h 499846"/>
              <a:gd name="connsiteX2" fmla="*/ 1216444 w 1222794"/>
              <a:gd name="connsiteY2" fmla="*/ 493496 h 499846"/>
              <a:gd name="connsiteX3" fmla="*/ 6350 w 1222794"/>
              <a:gd name="connsiteY3" fmla="*/ 493496 h 499846"/>
              <a:gd name="connsiteX4" fmla="*/ 6350 w 1222794"/>
              <a:gd name="connsiteY4" fmla="*/ 6350 h 4998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22794" h="499846">
                <a:moveTo>
                  <a:pt x="6350" y="6350"/>
                </a:moveTo>
                <a:lnTo>
                  <a:pt x="1216444" y="6350"/>
                </a:lnTo>
                <a:lnTo>
                  <a:pt x="1216444" y="493496"/>
                </a:lnTo>
                <a:lnTo>
                  <a:pt x="6350" y="49349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22361" y="1752676"/>
            <a:ext cx="49936" cy="60693"/>
          </a:xfrm>
          <a:custGeom>
            <a:avLst/>
            <a:gdLst>
              <a:gd name="connsiteX0" fmla="*/ 0 w 49936"/>
              <a:gd name="connsiteY0" fmla="*/ 0 h 60693"/>
              <a:gd name="connsiteX1" fmla="*/ 0 w 49936"/>
              <a:gd name="connsiteY1" fmla="*/ 36525 h 60693"/>
              <a:gd name="connsiteX2" fmla="*/ 21475 w 49936"/>
              <a:gd name="connsiteY2" fmla="*/ 60693 h 60693"/>
              <a:gd name="connsiteX3" fmla="*/ 40805 w 49936"/>
              <a:gd name="connsiteY3" fmla="*/ 49961 h 60693"/>
              <a:gd name="connsiteX4" fmla="*/ 40805 w 49936"/>
              <a:gd name="connsiteY4" fmla="*/ 59080 h 60693"/>
              <a:gd name="connsiteX5" fmla="*/ 49936 w 49936"/>
              <a:gd name="connsiteY5" fmla="*/ 59080 h 60693"/>
              <a:gd name="connsiteX6" fmla="*/ 49936 w 49936"/>
              <a:gd name="connsiteY6" fmla="*/ 0 h 60693"/>
              <a:gd name="connsiteX7" fmla="*/ 40805 w 49936"/>
              <a:gd name="connsiteY7" fmla="*/ 0 h 60693"/>
              <a:gd name="connsiteX8" fmla="*/ 40805 w 49936"/>
              <a:gd name="connsiteY8" fmla="*/ 35991 h 60693"/>
              <a:gd name="connsiteX9" fmla="*/ 34899 w 49936"/>
              <a:gd name="connsiteY9" fmla="*/ 48348 h 60693"/>
              <a:gd name="connsiteX10" fmla="*/ 24168 w 49936"/>
              <a:gd name="connsiteY10" fmla="*/ 53174 h 60693"/>
              <a:gd name="connsiteX11" fmla="*/ 12890 w 49936"/>
              <a:gd name="connsiteY11" fmla="*/ 48882 h 60693"/>
              <a:gd name="connsiteX12" fmla="*/ 9131 w 49936"/>
              <a:gd name="connsiteY12" fmla="*/ 36525 h 60693"/>
              <a:gd name="connsiteX13" fmla="*/ 9131 w 49936"/>
              <a:gd name="connsiteY13" fmla="*/ 0 h 60693"/>
              <a:gd name="connsiteX14" fmla="*/ 0 w 49936"/>
              <a:gd name="connsiteY14" fmla="*/ 0 h 606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49936" h="60693">
                <a:moveTo>
                  <a:pt x="0" y="0"/>
                </a:moveTo>
                <a:lnTo>
                  <a:pt x="0" y="36525"/>
                </a:lnTo>
                <a:cubicBezTo>
                  <a:pt x="0" y="52641"/>
                  <a:pt x="6984" y="60693"/>
                  <a:pt x="21475" y="60693"/>
                </a:cubicBezTo>
                <a:cubicBezTo>
                  <a:pt x="29527" y="60693"/>
                  <a:pt x="35979" y="57480"/>
                  <a:pt x="40805" y="49961"/>
                </a:cubicBezTo>
                <a:lnTo>
                  <a:pt x="40805" y="59080"/>
                </a:lnTo>
                <a:lnTo>
                  <a:pt x="49936" y="59080"/>
                </a:lnTo>
                <a:lnTo>
                  <a:pt x="49936" y="0"/>
                </a:lnTo>
                <a:lnTo>
                  <a:pt x="40805" y="0"/>
                </a:lnTo>
                <a:lnTo>
                  <a:pt x="40805" y="35991"/>
                </a:lnTo>
                <a:cubicBezTo>
                  <a:pt x="40271" y="41363"/>
                  <a:pt x="38125" y="45123"/>
                  <a:pt x="34899" y="48348"/>
                </a:cubicBezTo>
                <a:cubicBezTo>
                  <a:pt x="31686" y="51561"/>
                  <a:pt x="28460" y="53174"/>
                  <a:pt x="24168" y="53174"/>
                </a:cubicBezTo>
                <a:cubicBezTo>
                  <a:pt x="18795" y="53174"/>
                  <a:pt x="15036" y="51561"/>
                  <a:pt x="12890" y="48882"/>
                </a:cubicBezTo>
                <a:cubicBezTo>
                  <a:pt x="10210" y="46190"/>
                  <a:pt x="9131" y="41897"/>
                  <a:pt x="9131" y="36525"/>
                </a:cubicBezTo>
                <a:lnTo>
                  <a:pt x="9131" y="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50650" y="1633442"/>
            <a:ext cx="42951" cy="365759"/>
          </a:xfrm>
          <a:custGeom>
            <a:avLst/>
            <a:gdLst>
              <a:gd name="connsiteX0" fmla="*/ 10737 w 42951"/>
              <a:gd name="connsiteY0" fmla="*/ 10737 h 365759"/>
              <a:gd name="connsiteX1" fmla="*/ 10737 w 42951"/>
              <a:gd name="connsiteY1" fmla="*/ 355022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951" h="365759">
                <a:moveTo>
                  <a:pt x="10737" y="10737"/>
                </a:moveTo>
                <a:lnTo>
                  <a:pt x="10737" y="355022"/>
                </a:lnTo>
              </a:path>
            </a:pathLst>
          </a:custGeom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32393" y="1988464"/>
            <a:ext cx="60121" cy="80035"/>
          </a:xfrm>
          <a:custGeom>
            <a:avLst/>
            <a:gdLst>
              <a:gd name="connsiteX0" fmla="*/ 30060 w 60121"/>
              <a:gd name="connsiteY0" fmla="*/ 80035 h 80035"/>
              <a:gd name="connsiteX1" fmla="*/ 60121 w 60121"/>
              <a:gd name="connsiteY1" fmla="*/ 0 h 80035"/>
              <a:gd name="connsiteX2" fmla="*/ 0 w 60121"/>
              <a:gd name="connsiteY2" fmla="*/ 0 h 80035"/>
              <a:gd name="connsiteX3" fmla="*/ 30060 w 60121"/>
              <a:gd name="connsiteY3" fmla="*/ 80035 h 80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0121" h="80035">
                <a:moveTo>
                  <a:pt x="30060" y="80035"/>
                </a:moveTo>
                <a:lnTo>
                  <a:pt x="60121" y="0"/>
                </a:lnTo>
                <a:lnTo>
                  <a:pt x="0" y="0"/>
                </a:lnTo>
                <a:lnTo>
                  <a:pt x="30060" y="80035"/>
                </a:lnTo>
              </a:path>
            </a:pathLst>
          </a:custGeom>
          <a:solidFill>
            <a:srgbClr val="0037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21655" y="1977726"/>
            <a:ext cx="81597" cy="101511"/>
          </a:xfrm>
          <a:custGeom>
            <a:avLst/>
            <a:gdLst>
              <a:gd name="connsiteX0" fmla="*/ 40798 w 81597"/>
              <a:gd name="connsiteY0" fmla="*/ 90773 h 101511"/>
              <a:gd name="connsiteX1" fmla="*/ 70859 w 81597"/>
              <a:gd name="connsiteY1" fmla="*/ 10737 h 101511"/>
              <a:gd name="connsiteX2" fmla="*/ 10737 w 81597"/>
              <a:gd name="connsiteY2" fmla="*/ 10737 h 101511"/>
              <a:gd name="connsiteX3" fmla="*/ 40798 w 81597"/>
              <a:gd name="connsiteY3" fmla="*/ 90773 h 101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1597" h="101511">
                <a:moveTo>
                  <a:pt x="40798" y="90773"/>
                </a:moveTo>
                <a:lnTo>
                  <a:pt x="70859" y="10737"/>
                </a:lnTo>
                <a:lnTo>
                  <a:pt x="10737" y="10737"/>
                </a:lnTo>
                <a:lnTo>
                  <a:pt x="40798" y="90773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31314" y="1563624"/>
            <a:ext cx="60134" cy="80556"/>
          </a:xfrm>
          <a:custGeom>
            <a:avLst/>
            <a:gdLst>
              <a:gd name="connsiteX0" fmla="*/ 30073 w 60134"/>
              <a:gd name="connsiteY0" fmla="*/ 0 h 80556"/>
              <a:gd name="connsiteX1" fmla="*/ 0 w 60134"/>
              <a:gd name="connsiteY1" fmla="*/ 80556 h 80556"/>
              <a:gd name="connsiteX2" fmla="*/ 60134 w 60134"/>
              <a:gd name="connsiteY2" fmla="*/ 80556 h 80556"/>
              <a:gd name="connsiteX3" fmla="*/ 30073 w 60134"/>
              <a:gd name="connsiteY3" fmla="*/ 0 h 80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0134" h="80556">
                <a:moveTo>
                  <a:pt x="30073" y="0"/>
                </a:moveTo>
                <a:lnTo>
                  <a:pt x="0" y="80556"/>
                </a:lnTo>
                <a:lnTo>
                  <a:pt x="60134" y="80556"/>
                </a:lnTo>
                <a:lnTo>
                  <a:pt x="30073" y="0"/>
                </a:lnTo>
              </a:path>
            </a:pathLst>
          </a:custGeom>
          <a:solidFill>
            <a:srgbClr val="0037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20576" y="1552886"/>
            <a:ext cx="81610" cy="102031"/>
          </a:xfrm>
          <a:custGeom>
            <a:avLst/>
            <a:gdLst>
              <a:gd name="connsiteX0" fmla="*/ 40811 w 81610"/>
              <a:gd name="connsiteY0" fmla="*/ 10737 h 102031"/>
              <a:gd name="connsiteX1" fmla="*/ 10737 w 81610"/>
              <a:gd name="connsiteY1" fmla="*/ 91293 h 102031"/>
              <a:gd name="connsiteX2" fmla="*/ 70872 w 81610"/>
              <a:gd name="connsiteY2" fmla="*/ 91293 h 102031"/>
              <a:gd name="connsiteX3" fmla="*/ 40811 w 81610"/>
              <a:gd name="connsiteY3" fmla="*/ 10737 h 1020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1610" h="102031">
                <a:moveTo>
                  <a:pt x="40811" y="10737"/>
                </a:moveTo>
                <a:lnTo>
                  <a:pt x="10737" y="91293"/>
                </a:lnTo>
                <a:lnTo>
                  <a:pt x="70872" y="91293"/>
                </a:lnTo>
                <a:lnTo>
                  <a:pt x="40811" y="1073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53329" y="2699607"/>
            <a:ext cx="42951" cy="293776"/>
          </a:xfrm>
          <a:custGeom>
            <a:avLst/>
            <a:gdLst>
              <a:gd name="connsiteX0" fmla="*/ 10737 w 42951"/>
              <a:gd name="connsiteY0" fmla="*/ 10737 h 293776"/>
              <a:gd name="connsiteX1" fmla="*/ 10737 w 42951"/>
              <a:gd name="connsiteY1" fmla="*/ 283038 h 293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951" h="293776">
                <a:moveTo>
                  <a:pt x="10737" y="10737"/>
                </a:moveTo>
                <a:lnTo>
                  <a:pt x="10737" y="283038"/>
                </a:lnTo>
              </a:path>
            </a:pathLst>
          </a:custGeom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35073" y="2982645"/>
            <a:ext cx="60134" cy="80035"/>
          </a:xfrm>
          <a:custGeom>
            <a:avLst/>
            <a:gdLst>
              <a:gd name="connsiteX0" fmla="*/ 30060 w 60134"/>
              <a:gd name="connsiteY0" fmla="*/ 80035 h 80035"/>
              <a:gd name="connsiteX1" fmla="*/ 60134 w 60134"/>
              <a:gd name="connsiteY1" fmla="*/ 0 h 80035"/>
              <a:gd name="connsiteX2" fmla="*/ 0 w 60134"/>
              <a:gd name="connsiteY2" fmla="*/ 0 h 80035"/>
              <a:gd name="connsiteX3" fmla="*/ 30060 w 60134"/>
              <a:gd name="connsiteY3" fmla="*/ 80035 h 80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0134" h="80035">
                <a:moveTo>
                  <a:pt x="30060" y="80035"/>
                </a:moveTo>
                <a:lnTo>
                  <a:pt x="60134" y="0"/>
                </a:lnTo>
                <a:lnTo>
                  <a:pt x="0" y="0"/>
                </a:lnTo>
                <a:lnTo>
                  <a:pt x="30060" y="80035"/>
                </a:lnTo>
              </a:path>
            </a:pathLst>
          </a:custGeom>
          <a:solidFill>
            <a:srgbClr val="0037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24335" y="2971907"/>
            <a:ext cx="81610" cy="101511"/>
          </a:xfrm>
          <a:custGeom>
            <a:avLst/>
            <a:gdLst>
              <a:gd name="connsiteX0" fmla="*/ 40798 w 81610"/>
              <a:gd name="connsiteY0" fmla="*/ 90773 h 101511"/>
              <a:gd name="connsiteX1" fmla="*/ 70872 w 81610"/>
              <a:gd name="connsiteY1" fmla="*/ 10737 h 101511"/>
              <a:gd name="connsiteX2" fmla="*/ 10737 w 81610"/>
              <a:gd name="connsiteY2" fmla="*/ 10737 h 101511"/>
              <a:gd name="connsiteX3" fmla="*/ 40798 w 81610"/>
              <a:gd name="connsiteY3" fmla="*/ 90773 h 101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1610" h="101511">
                <a:moveTo>
                  <a:pt x="40798" y="90773"/>
                </a:moveTo>
                <a:lnTo>
                  <a:pt x="70872" y="10737"/>
                </a:lnTo>
                <a:lnTo>
                  <a:pt x="10737" y="10737"/>
                </a:lnTo>
                <a:lnTo>
                  <a:pt x="40798" y="90773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34006" y="2630309"/>
            <a:ext cx="60121" cy="80568"/>
          </a:xfrm>
          <a:custGeom>
            <a:avLst/>
            <a:gdLst>
              <a:gd name="connsiteX0" fmla="*/ 30060 w 60121"/>
              <a:gd name="connsiteY0" fmla="*/ 0 h 80568"/>
              <a:gd name="connsiteX1" fmla="*/ 0 w 60121"/>
              <a:gd name="connsiteY1" fmla="*/ 80568 h 80568"/>
              <a:gd name="connsiteX2" fmla="*/ 60121 w 60121"/>
              <a:gd name="connsiteY2" fmla="*/ 80035 h 80568"/>
              <a:gd name="connsiteX3" fmla="*/ 30060 w 60121"/>
              <a:gd name="connsiteY3" fmla="*/ 0 h 80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0121" h="80568">
                <a:moveTo>
                  <a:pt x="30060" y="0"/>
                </a:moveTo>
                <a:lnTo>
                  <a:pt x="0" y="80568"/>
                </a:lnTo>
                <a:lnTo>
                  <a:pt x="60121" y="80035"/>
                </a:lnTo>
                <a:lnTo>
                  <a:pt x="30060" y="0"/>
                </a:lnTo>
              </a:path>
            </a:pathLst>
          </a:custGeom>
          <a:solidFill>
            <a:srgbClr val="0037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23268" y="2619571"/>
            <a:ext cx="81597" cy="102044"/>
          </a:xfrm>
          <a:custGeom>
            <a:avLst/>
            <a:gdLst>
              <a:gd name="connsiteX0" fmla="*/ 40798 w 81597"/>
              <a:gd name="connsiteY0" fmla="*/ 10737 h 102044"/>
              <a:gd name="connsiteX1" fmla="*/ 10737 w 81597"/>
              <a:gd name="connsiteY1" fmla="*/ 91306 h 102044"/>
              <a:gd name="connsiteX2" fmla="*/ 70859 w 81597"/>
              <a:gd name="connsiteY2" fmla="*/ 90773 h 102044"/>
              <a:gd name="connsiteX3" fmla="*/ 40798 w 81597"/>
              <a:gd name="connsiteY3" fmla="*/ 10737 h 1020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1597" h="102044">
                <a:moveTo>
                  <a:pt x="40798" y="10737"/>
                </a:moveTo>
                <a:lnTo>
                  <a:pt x="10737" y="91306"/>
                </a:lnTo>
                <a:lnTo>
                  <a:pt x="70859" y="90773"/>
                </a:lnTo>
                <a:lnTo>
                  <a:pt x="40798" y="1073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4993" y="3101886"/>
            <a:ext cx="339839" cy="339991"/>
          </a:xfrm>
          <a:custGeom>
            <a:avLst/>
            <a:gdLst>
              <a:gd name="connsiteX0" fmla="*/ 0 w 339839"/>
              <a:gd name="connsiteY0" fmla="*/ 9131 h 339991"/>
              <a:gd name="connsiteX1" fmla="*/ 9131 w 339839"/>
              <a:gd name="connsiteY1" fmla="*/ 0 h 339991"/>
              <a:gd name="connsiteX2" fmla="*/ 339839 w 339839"/>
              <a:gd name="connsiteY2" fmla="*/ 9131 h 339991"/>
              <a:gd name="connsiteX3" fmla="*/ 330174 w 339839"/>
              <a:gd name="connsiteY3" fmla="*/ 339991 h 339991"/>
              <a:gd name="connsiteX4" fmla="*/ 0 w 339839"/>
              <a:gd name="connsiteY4" fmla="*/ 330326 h 339991"/>
              <a:gd name="connsiteX5" fmla="*/ 0 w 339839"/>
              <a:gd name="connsiteY5" fmla="*/ 9131 h 339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39839" h="339991">
                <a:moveTo>
                  <a:pt x="0" y="9131"/>
                </a:moveTo>
                <a:cubicBezTo>
                  <a:pt x="0" y="3759"/>
                  <a:pt x="3759" y="0"/>
                  <a:pt x="9131" y="0"/>
                </a:cubicBezTo>
                <a:cubicBezTo>
                  <a:pt x="335546" y="0"/>
                  <a:pt x="339839" y="3759"/>
                  <a:pt x="339839" y="9131"/>
                </a:cubicBezTo>
                <a:cubicBezTo>
                  <a:pt x="339839" y="335699"/>
                  <a:pt x="335546" y="339991"/>
                  <a:pt x="330174" y="339991"/>
                </a:cubicBezTo>
                <a:cubicBezTo>
                  <a:pt x="3759" y="339991"/>
                  <a:pt x="0" y="335699"/>
                  <a:pt x="0" y="330326"/>
                </a:cubicBezTo>
                <a:lnTo>
                  <a:pt x="0" y="9131"/>
                </a:lnTo>
              </a:path>
            </a:pathLst>
          </a:custGeom>
          <a:solidFill>
            <a:srgbClr val="65a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16004" y="3260871"/>
            <a:ext cx="594309" cy="42951"/>
          </a:xfrm>
          <a:custGeom>
            <a:avLst/>
            <a:gdLst>
              <a:gd name="connsiteX0" fmla="*/ 10737 w 594309"/>
              <a:gd name="connsiteY0" fmla="*/ 10737 h 42951"/>
              <a:gd name="connsiteX1" fmla="*/ 583571 w 594309"/>
              <a:gd name="connsiteY1" fmla="*/ 10737 h 42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94309" h="42951">
                <a:moveTo>
                  <a:pt x="10737" y="10737"/>
                </a:moveTo>
                <a:lnTo>
                  <a:pt x="583571" y="10737"/>
                </a:lnTo>
              </a:path>
            </a:pathLst>
          </a:custGeom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99575" y="3241001"/>
            <a:ext cx="80530" cy="60147"/>
          </a:xfrm>
          <a:custGeom>
            <a:avLst/>
            <a:gdLst>
              <a:gd name="connsiteX0" fmla="*/ 80530 w 80530"/>
              <a:gd name="connsiteY0" fmla="*/ 30073 h 60147"/>
              <a:gd name="connsiteX1" fmla="*/ 0 w 80530"/>
              <a:gd name="connsiteY1" fmla="*/ 0 h 60147"/>
              <a:gd name="connsiteX2" fmla="*/ 0 w 80530"/>
              <a:gd name="connsiteY2" fmla="*/ 60147 h 60147"/>
              <a:gd name="connsiteX3" fmla="*/ 80530 w 80530"/>
              <a:gd name="connsiteY3" fmla="*/ 30073 h 601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0530" h="60147">
                <a:moveTo>
                  <a:pt x="80530" y="30073"/>
                </a:moveTo>
                <a:lnTo>
                  <a:pt x="0" y="0"/>
                </a:lnTo>
                <a:lnTo>
                  <a:pt x="0" y="60147"/>
                </a:lnTo>
                <a:lnTo>
                  <a:pt x="80530" y="30073"/>
                </a:lnTo>
              </a:path>
            </a:pathLst>
          </a:custGeom>
          <a:solidFill>
            <a:srgbClr val="0037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88837" y="3230264"/>
            <a:ext cx="102006" cy="81622"/>
          </a:xfrm>
          <a:custGeom>
            <a:avLst/>
            <a:gdLst>
              <a:gd name="connsiteX0" fmla="*/ 91268 w 102006"/>
              <a:gd name="connsiteY0" fmla="*/ 40811 h 81622"/>
              <a:gd name="connsiteX1" fmla="*/ 10737 w 102006"/>
              <a:gd name="connsiteY1" fmla="*/ 10737 h 81622"/>
              <a:gd name="connsiteX2" fmla="*/ 10737 w 102006"/>
              <a:gd name="connsiteY2" fmla="*/ 70885 h 81622"/>
              <a:gd name="connsiteX3" fmla="*/ 91268 w 102006"/>
              <a:gd name="connsiteY3" fmla="*/ 40811 h 816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2006" h="81622">
                <a:moveTo>
                  <a:pt x="91268" y="40811"/>
                </a:moveTo>
                <a:lnTo>
                  <a:pt x="10737" y="10737"/>
                </a:lnTo>
                <a:lnTo>
                  <a:pt x="10737" y="70885"/>
                </a:lnTo>
                <a:lnTo>
                  <a:pt x="91268" y="4081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02941" y="5514028"/>
            <a:ext cx="21475" cy="21475"/>
          </a:xfrm>
          <a:custGeom>
            <a:avLst/>
            <a:gdLst>
              <a:gd name="connsiteX0" fmla="*/ 10737 w 21475"/>
              <a:gd name="connsiteY0" fmla="*/ 10737 h 21475"/>
              <a:gd name="connsiteX1" fmla="*/ 10737 w 21475"/>
              <a:gd name="connsiteY1" fmla="*/ 10737 h 2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475" h="21475">
                <a:moveTo>
                  <a:pt x="10737" y="10737"/>
                </a:moveTo>
                <a:lnTo>
                  <a:pt x="10737" y="10737"/>
                </a:lnTo>
              </a:path>
            </a:pathLst>
          </a:custGeom>
          <a:ln w="25400">
            <a:solidFill>
              <a:srgbClr val="00377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700" cy="12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0700" y="965200"/>
            <a:ext cx="3429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41500" y="1346200"/>
            <a:ext cx="228600" cy="12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6800" y="1587500"/>
            <a:ext cx="228600" cy="304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46200" y="1549400"/>
            <a:ext cx="241300" cy="12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46200" y="1714500"/>
            <a:ext cx="76200" cy="11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73200" y="1739900"/>
            <a:ext cx="76200" cy="11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346200" y="1866900"/>
            <a:ext cx="228600" cy="12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422400" y="2133600"/>
            <a:ext cx="2413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816100" y="2159000"/>
            <a:ext cx="342900" cy="406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273300" y="2184400"/>
            <a:ext cx="254000" cy="190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286000" y="2425700"/>
            <a:ext cx="241300" cy="12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803400" y="3086100"/>
            <a:ext cx="330200" cy="368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854200" y="3467100"/>
            <a:ext cx="228600" cy="12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2844800" y="3136900"/>
            <a:ext cx="292100" cy="266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2743200" y="3441700"/>
            <a:ext cx="241300" cy="12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2997200" y="3441700"/>
            <a:ext cx="241300" cy="12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3873500" y="5295900"/>
            <a:ext cx="381000" cy="368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3822700" y="5689600"/>
            <a:ext cx="4826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5156200" y="5308600"/>
            <a:ext cx="457200" cy="431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3492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Operation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Excellent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71800" y="3429000"/>
            <a:ext cx="25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46800" y="5715000"/>
            <a:ext cx="825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Product</a:t>
            </a:r>
            <a:r>
              <a:rPr lang="en-US" altLang="zh-CN" sz="8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Backlog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893300" y="1955800"/>
            <a:ext cx="508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172700" y="1955800"/>
            <a:ext cx="10668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业务驱动改进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研发经理监控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Sev1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&amp;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Sev2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每周分析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893300" y="3238500"/>
            <a:ext cx="50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172700" y="3238500"/>
            <a:ext cx="355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COE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321295" y="5928359"/>
            <a:ext cx="2901696" cy="45720"/>
          </a:xfrm>
          <a:custGeom>
            <a:avLst/>
            <a:gdLst>
              <a:gd name="connsiteX0" fmla="*/ 0 w 2901696"/>
              <a:gd name="connsiteY0" fmla="*/ 22859 h 45720"/>
              <a:gd name="connsiteX1" fmla="*/ 2901696 w 2901696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1696" h="45720">
                <a:moveTo>
                  <a:pt x="0" y="22859"/>
                </a:moveTo>
                <a:lnTo>
                  <a:pt x="2901696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11979" y="5920740"/>
            <a:ext cx="2901696" cy="45720"/>
          </a:xfrm>
          <a:custGeom>
            <a:avLst/>
            <a:gdLst>
              <a:gd name="connsiteX0" fmla="*/ 0 w 2901696"/>
              <a:gd name="connsiteY0" fmla="*/ 22859 h 45720"/>
              <a:gd name="connsiteX1" fmla="*/ 2901696 w 2901696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1696" h="45720">
                <a:moveTo>
                  <a:pt x="0" y="22859"/>
                </a:moveTo>
                <a:lnTo>
                  <a:pt x="2901696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600" y="5905500"/>
            <a:ext cx="58293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664200" y="2882900"/>
            <a:ext cx="1054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谢谢！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26692" y="2706623"/>
            <a:ext cx="5826252" cy="1024128"/>
          </a:xfrm>
          <a:custGeom>
            <a:avLst/>
            <a:gdLst>
              <a:gd name="connsiteX0" fmla="*/ 0 w 5826252"/>
              <a:gd name="connsiteY0" fmla="*/ 256032 h 1024128"/>
              <a:gd name="connsiteX1" fmla="*/ 5314188 w 5826252"/>
              <a:gd name="connsiteY1" fmla="*/ 256032 h 1024128"/>
              <a:gd name="connsiteX2" fmla="*/ 5314188 w 5826252"/>
              <a:gd name="connsiteY2" fmla="*/ 0 h 1024128"/>
              <a:gd name="connsiteX3" fmla="*/ 5826251 w 5826252"/>
              <a:gd name="connsiteY3" fmla="*/ 512064 h 1024128"/>
              <a:gd name="connsiteX4" fmla="*/ 5314188 w 5826252"/>
              <a:gd name="connsiteY4" fmla="*/ 1024128 h 1024128"/>
              <a:gd name="connsiteX5" fmla="*/ 5314188 w 5826252"/>
              <a:gd name="connsiteY5" fmla="*/ 768096 h 1024128"/>
              <a:gd name="connsiteX6" fmla="*/ 0 w 5826252"/>
              <a:gd name="connsiteY6" fmla="*/ 768096 h 1024128"/>
              <a:gd name="connsiteX7" fmla="*/ 256031 w 5826252"/>
              <a:gd name="connsiteY7" fmla="*/ 512064 h 1024128"/>
              <a:gd name="connsiteX8" fmla="*/ 0 w 5826252"/>
              <a:gd name="connsiteY8" fmla="*/ 256032 h 1024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826252" h="1024128">
                <a:moveTo>
                  <a:pt x="0" y="256032"/>
                </a:moveTo>
                <a:lnTo>
                  <a:pt x="5314188" y="256032"/>
                </a:lnTo>
                <a:lnTo>
                  <a:pt x="5314188" y="0"/>
                </a:lnTo>
                <a:lnTo>
                  <a:pt x="5826251" y="512064"/>
                </a:lnTo>
                <a:lnTo>
                  <a:pt x="5314188" y="1024128"/>
                </a:lnTo>
                <a:lnTo>
                  <a:pt x="5314188" y="768096"/>
                </a:lnTo>
                <a:lnTo>
                  <a:pt x="0" y="768096"/>
                </a:lnTo>
                <a:lnTo>
                  <a:pt x="256031" y="512064"/>
                </a:lnTo>
                <a:lnTo>
                  <a:pt x="0" y="256032"/>
                </a:lnTo>
              </a:path>
            </a:pathLst>
          </a:custGeom>
          <a:solidFill>
            <a:srgbClr val="cfd5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1866900"/>
            <a:ext cx="60198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67700" y="2590800"/>
            <a:ext cx="2349500" cy="1308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3187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从微服务的概念谈起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43100" y="2565400"/>
            <a:ext cx="800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高度封装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78200" y="3568700"/>
            <a:ext cx="596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松耦合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97400" y="2565400"/>
            <a:ext cx="800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独立部署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30900" y="3568700"/>
            <a:ext cx="800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独立扩展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991600" y="3073400"/>
            <a:ext cx="800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应用组件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1000" y="3556000"/>
            <a:ext cx="4406900" cy="226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3251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微服务与SOA的异同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1447800"/>
            <a:ext cx="4076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从设计原则来讲，微服务架构遵循SOA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principles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1765300"/>
            <a:ext cx="9944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小的、可重用的服务并不一定是微服务，微服务架构强调敏捷、独立开发、独立部署、独立扩展，重用在某种程度上范围影响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33500" y="2095500"/>
            <a:ext cx="533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敏捷性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2413000"/>
            <a:ext cx="60452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微服务架构为了实现其敏捷特性，在SOA约束的基础之上又添加了新的约束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2730500"/>
            <a:ext cx="78105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微服务之间不能互相依赖，因此要求微服务能够独立部署，独立扩展，微服务之间的依赖越少越好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25600" y="3048000"/>
            <a:ext cx="1765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一个应用只做一件事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25600" y="3365500"/>
            <a:ext cx="45974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不要为外部应用发布API，依赖通过service或者事件搞定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最好通过异步事件交互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25600" y="4013200"/>
            <a:ext cx="24765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每个应用拥有自己独立的数据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52544" y="5928359"/>
            <a:ext cx="2901696" cy="45720"/>
          </a:xfrm>
          <a:custGeom>
            <a:avLst/>
            <a:gdLst>
              <a:gd name="connsiteX0" fmla="*/ 0 w 2901696"/>
              <a:gd name="connsiteY0" fmla="*/ 22859 h 45720"/>
              <a:gd name="connsiteX1" fmla="*/ 2901696 w 2901696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1696" h="45720">
                <a:moveTo>
                  <a:pt x="0" y="22859"/>
                </a:moveTo>
                <a:lnTo>
                  <a:pt x="2901696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2489200"/>
            <a:ext cx="3263900" cy="3327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8600" y="5905500"/>
            <a:ext cx="57785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6057900" cy="255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76200" algn="l"/>
                <a:tab pos="533400" algn="l"/>
              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采用微服务需要的一些前提条件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6200" algn="l"/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没有银弹！微服务将单体应用中的复杂性转移到了应用组件之间</a:t>
            </a:r>
          </a:p>
          <a:p>
            <a:pPr>
              <a:lnSpc>
                <a:spcPts val="2500"/>
              </a:lnSpc>
              <a:tabLst>
                <a:tab pos="76200" algn="l"/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微服务粒度问题：</a:t>
            </a:r>
          </a:p>
          <a:p>
            <a:pPr>
              <a:lnSpc>
                <a:spcPts val="2500"/>
              </a:lnSpc>
              <a:tabLst>
                <a:tab pos="76200" algn="l"/>
                <a:tab pos="5334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如果粒度太细，就需要一个编排服务，其实退回到了小型的SOA架构</a:t>
            </a:r>
          </a:p>
          <a:p>
            <a:pPr>
              <a:lnSpc>
                <a:spcPts val="2500"/>
              </a:lnSpc>
              <a:tabLst>
                <a:tab pos="76200" algn="l"/>
                <a:tab pos="533400" algn="l"/>
              </a:tabLst>
            </a:pPr>
            <a:r>
              <a:rPr lang="en-US" altLang="zh-CN" dirty="0" smtClean="0"/>
              <a:t>	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如果服务粒度过粗，就不利于独立部署</a:t>
            </a:r>
          </a:p>
          <a:p>
            <a:pPr>
              <a:lnSpc>
                <a:spcPts val="2500"/>
              </a:lnSpc>
              <a:tabLst>
                <a:tab pos="76200" algn="l"/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采用微服务之前，需要考虑如下几点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3048000"/>
            <a:ext cx="19431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4572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微服务架构基础组件：</a:t>
            </a:r>
          </a:p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服务路由</a:t>
            </a:r>
          </a:p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服务注册和发现</a:t>
            </a:r>
          </a:p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配置服务</a:t>
            </a:r>
          </a:p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监控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25600" y="4648200"/>
            <a:ext cx="2844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事件溯源（event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sourcing）框架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10500" y="3175000"/>
            <a:ext cx="10668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团队的敏捷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成熟的如何，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是否有足够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的DevOps经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83400" y="4737100"/>
            <a:ext cx="14224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团队的数据管理方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式是否满足微服务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的要求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27800" y="3390900"/>
            <a:ext cx="8890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团队是否有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非常强的架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构实践能力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1371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Agenda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1562100"/>
            <a:ext cx="1181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谈谈微服务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2044700"/>
            <a:ext cx="1993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dirty="0" smtClean="0">
                <a:solidFill>
                  <a:srgbClr val="20386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b="1" dirty="0" smtClean="0">
                <a:solidFill>
                  <a:srgbClr val="203864"/>
                </a:solidFill>
                <a:latin typeface="微软雅黑" pitchFamily="18" charset="0"/>
                <a:cs typeface="微软雅黑" pitchFamily="18" charset="0"/>
              </a:rPr>
              <a:t>微服务技术选型过程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2540000"/>
            <a:ext cx="2806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微服务架构设计的一些思考点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3022600"/>
            <a:ext cx="32131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融数微服务架构的核心概念和实现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融数DevOps平台对微服务的支撑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技术团队的组织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4495800"/>
            <a:ext cx="2057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Operation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Excellent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4240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463a4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96371" y="0"/>
            <a:ext cx="755904" cy="691895"/>
          </a:xfrm>
          <a:custGeom>
            <a:avLst/>
            <a:gdLst>
              <a:gd name="connsiteX0" fmla="*/ 0 w 755904"/>
              <a:gd name="connsiteY0" fmla="*/ 0 h 691895"/>
              <a:gd name="connsiteX1" fmla="*/ 755904 w 755904"/>
              <a:gd name="connsiteY1" fmla="*/ 0 h 691895"/>
              <a:gd name="connsiteX2" fmla="*/ 755904 w 755904"/>
              <a:gd name="connsiteY2" fmla="*/ 691895 h 691895"/>
              <a:gd name="connsiteX3" fmla="*/ 0 w 755904"/>
              <a:gd name="connsiteY3" fmla="*/ 691895 h 691895"/>
              <a:gd name="connsiteX4" fmla="*/ 0 w 755904"/>
              <a:gd name="connsiteY4" fmla="*/ 0 h 691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5904" h="691895">
                <a:moveTo>
                  <a:pt x="0" y="0"/>
                </a:moveTo>
                <a:lnTo>
                  <a:pt x="755904" y="0"/>
                </a:lnTo>
                <a:lnTo>
                  <a:pt x="755904" y="691895"/>
                </a:lnTo>
                <a:lnTo>
                  <a:pt x="0" y="691895"/>
                </a:lnTo>
                <a:lnTo>
                  <a:pt x="0" y="0"/>
                </a:lnTo>
              </a:path>
            </a:pathLst>
          </a:custGeom>
          <a:solidFill>
            <a:srgbClr val="2cbab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808" y="5928359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2cbab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923" y="5920740"/>
            <a:ext cx="2900171" cy="45720"/>
          </a:xfrm>
          <a:custGeom>
            <a:avLst/>
            <a:gdLst>
              <a:gd name="connsiteX0" fmla="*/ 0 w 2900171"/>
              <a:gd name="connsiteY0" fmla="*/ 22859 h 45720"/>
              <a:gd name="connsiteX1" fmla="*/ 2900171 w 2900171"/>
              <a:gd name="connsiteY1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0171" h="45720">
                <a:moveTo>
                  <a:pt x="0" y="22859"/>
                </a:moveTo>
                <a:lnTo>
                  <a:pt x="2900171" y="22859"/>
                </a:lnTo>
              </a:path>
            </a:pathLst>
          </a:custGeom>
          <a:ln w="38100">
            <a:solidFill>
              <a:srgbClr val="fea93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90344" y="2723388"/>
            <a:ext cx="1746503" cy="2854452"/>
          </a:xfrm>
          <a:custGeom>
            <a:avLst/>
            <a:gdLst>
              <a:gd name="connsiteX0" fmla="*/ 0 w 1746503"/>
              <a:gd name="connsiteY0" fmla="*/ 0 h 2854452"/>
              <a:gd name="connsiteX1" fmla="*/ 1746503 w 1746503"/>
              <a:gd name="connsiteY1" fmla="*/ 0 h 2854452"/>
              <a:gd name="connsiteX2" fmla="*/ 1746503 w 1746503"/>
              <a:gd name="connsiteY2" fmla="*/ 2854452 h 2854452"/>
              <a:gd name="connsiteX3" fmla="*/ 0 w 1746503"/>
              <a:gd name="connsiteY3" fmla="*/ 2854452 h 2854452"/>
              <a:gd name="connsiteX4" fmla="*/ 0 w 1746503"/>
              <a:gd name="connsiteY4" fmla="*/ 0 h 2854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6503" h="2854452">
                <a:moveTo>
                  <a:pt x="0" y="0"/>
                </a:moveTo>
                <a:lnTo>
                  <a:pt x="1746503" y="0"/>
                </a:lnTo>
                <a:lnTo>
                  <a:pt x="1746503" y="2854452"/>
                </a:lnTo>
                <a:lnTo>
                  <a:pt x="0" y="2854452"/>
                </a:lnTo>
                <a:lnTo>
                  <a:pt x="0" y="0"/>
                </a:lnTo>
              </a:path>
            </a:pathLst>
          </a:custGeom>
          <a:solidFill>
            <a:srgbClr val="d3d9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80688" y="2723388"/>
            <a:ext cx="1748028" cy="2854452"/>
          </a:xfrm>
          <a:custGeom>
            <a:avLst/>
            <a:gdLst>
              <a:gd name="connsiteX0" fmla="*/ 0 w 1748028"/>
              <a:gd name="connsiteY0" fmla="*/ 0 h 2854452"/>
              <a:gd name="connsiteX1" fmla="*/ 1748027 w 1748028"/>
              <a:gd name="connsiteY1" fmla="*/ 0 h 2854452"/>
              <a:gd name="connsiteX2" fmla="*/ 1748027 w 1748028"/>
              <a:gd name="connsiteY2" fmla="*/ 2854452 h 2854452"/>
              <a:gd name="connsiteX3" fmla="*/ 0 w 1748028"/>
              <a:gd name="connsiteY3" fmla="*/ 2854452 h 2854452"/>
              <a:gd name="connsiteX4" fmla="*/ 0 w 1748028"/>
              <a:gd name="connsiteY4" fmla="*/ 0 h 2854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8028" h="2854452">
                <a:moveTo>
                  <a:pt x="0" y="0"/>
                </a:moveTo>
                <a:lnTo>
                  <a:pt x="1748027" y="0"/>
                </a:lnTo>
                <a:lnTo>
                  <a:pt x="1748027" y="2854452"/>
                </a:lnTo>
                <a:lnTo>
                  <a:pt x="0" y="2854452"/>
                </a:lnTo>
                <a:lnTo>
                  <a:pt x="0" y="0"/>
                </a:lnTo>
              </a:path>
            </a:pathLst>
          </a:custGeom>
          <a:solidFill>
            <a:srgbClr val="d3e8e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72555" y="2723388"/>
            <a:ext cx="1746503" cy="2854452"/>
          </a:xfrm>
          <a:custGeom>
            <a:avLst/>
            <a:gdLst>
              <a:gd name="connsiteX0" fmla="*/ 0 w 1746503"/>
              <a:gd name="connsiteY0" fmla="*/ 0 h 2854452"/>
              <a:gd name="connsiteX1" fmla="*/ 1746503 w 1746503"/>
              <a:gd name="connsiteY1" fmla="*/ 0 h 2854452"/>
              <a:gd name="connsiteX2" fmla="*/ 1746503 w 1746503"/>
              <a:gd name="connsiteY2" fmla="*/ 2854452 h 2854452"/>
              <a:gd name="connsiteX3" fmla="*/ 0 w 1746503"/>
              <a:gd name="connsiteY3" fmla="*/ 2854452 h 2854452"/>
              <a:gd name="connsiteX4" fmla="*/ 0 w 1746503"/>
              <a:gd name="connsiteY4" fmla="*/ 0 h 2854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6503" h="2854452">
                <a:moveTo>
                  <a:pt x="0" y="0"/>
                </a:moveTo>
                <a:lnTo>
                  <a:pt x="1746503" y="0"/>
                </a:lnTo>
                <a:lnTo>
                  <a:pt x="1746503" y="2854452"/>
                </a:lnTo>
                <a:lnTo>
                  <a:pt x="0" y="2854452"/>
                </a:lnTo>
                <a:lnTo>
                  <a:pt x="0" y="0"/>
                </a:lnTo>
              </a:path>
            </a:pathLst>
          </a:custGeom>
          <a:solidFill>
            <a:srgbClr val="d2e7d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64423" y="2723388"/>
            <a:ext cx="1746504" cy="2854452"/>
          </a:xfrm>
          <a:custGeom>
            <a:avLst/>
            <a:gdLst>
              <a:gd name="connsiteX0" fmla="*/ 0 w 1746504"/>
              <a:gd name="connsiteY0" fmla="*/ 0 h 2854452"/>
              <a:gd name="connsiteX1" fmla="*/ 1746504 w 1746504"/>
              <a:gd name="connsiteY1" fmla="*/ 0 h 2854452"/>
              <a:gd name="connsiteX2" fmla="*/ 1746504 w 1746504"/>
              <a:gd name="connsiteY2" fmla="*/ 2854452 h 2854452"/>
              <a:gd name="connsiteX3" fmla="*/ 0 w 1746504"/>
              <a:gd name="connsiteY3" fmla="*/ 2854452 h 2854452"/>
              <a:gd name="connsiteX4" fmla="*/ 0 w 1746504"/>
              <a:gd name="connsiteY4" fmla="*/ 0 h 2854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6504" h="2854452">
                <a:moveTo>
                  <a:pt x="0" y="0"/>
                </a:moveTo>
                <a:lnTo>
                  <a:pt x="1746504" y="0"/>
                </a:lnTo>
                <a:lnTo>
                  <a:pt x="1746504" y="2854452"/>
                </a:lnTo>
                <a:lnTo>
                  <a:pt x="0" y="2854452"/>
                </a:lnTo>
                <a:lnTo>
                  <a:pt x="0" y="0"/>
                </a:lnTo>
              </a:path>
            </a:pathLst>
          </a:custGeom>
          <a:solidFill>
            <a:srgbClr val="d8e4d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8500" y="2006600"/>
            <a:ext cx="1790700" cy="3594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2006600"/>
            <a:ext cx="1778000" cy="3594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56300" y="2006600"/>
            <a:ext cx="1778000" cy="3594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50200" y="2006600"/>
            <a:ext cx="1778000" cy="3594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98600" y="5905500"/>
            <a:ext cx="57658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700" y="6299200"/>
            <a:ext cx="18796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718800" y="50800"/>
            <a:ext cx="5080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680700" y="457200"/>
            <a:ext cx="584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92200" y="406400"/>
            <a:ext cx="31877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76200" algn="l"/>
              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微服务技术选型过程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微服务架构技术选型的考虑点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57400" y="2222500"/>
            <a:ext cx="13589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59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社区热度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3937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文档多</a:t>
            </a:r>
          </a:p>
          <a:p>
            <a:pPr>
              <a:lnSpc>
                <a:spcPts val="2000"/>
              </a:lnSpc>
              <a:tabLst>
                <a:tab pos="3937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坑少</a:t>
            </a:r>
          </a:p>
          <a:p>
            <a:pPr>
              <a:lnSpc>
                <a:spcPts val="2000"/>
              </a:lnSpc>
              <a:tabLst>
                <a:tab pos="3937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比较容易找到人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51300" y="2222500"/>
            <a:ext cx="12954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59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架构成熟度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921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方便开发</a:t>
            </a:r>
          </a:p>
          <a:p>
            <a:pPr>
              <a:lnSpc>
                <a:spcPts val="2000"/>
              </a:lnSpc>
              <a:tabLst>
                <a:tab pos="2921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方便迁移</a:t>
            </a:r>
          </a:p>
          <a:p>
            <a:pPr>
              <a:lnSpc>
                <a:spcPts val="2000"/>
              </a:lnSpc>
              <a:tabLst>
                <a:tab pos="2921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多协议支持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51300" y="3556000"/>
            <a:ext cx="1003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多语言支持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45200" y="2222500"/>
            <a:ext cx="11938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59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学习曲线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3937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基于成熟技术</a:t>
            </a:r>
          </a:p>
          <a:p>
            <a:pPr>
              <a:lnSpc>
                <a:spcPts val="2000"/>
              </a:lnSpc>
              <a:tabLst>
                <a:tab pos="3937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现有知识传承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26400" y="2222500"/>
            <a:ext cx="11938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59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可维护性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3937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监控能力</a:t>
            </a:r>
          </a:p>
          <a:p>
            <a:pPr>
              <a:lnSpc>
                <a:spcPts val="2000"/>
              </a:lnSpc>
              <a:tabLst>
                <a:tab pos="393700" algn="l"/>
              </a:tabLst>
            </a:pP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•</a:t>
            </a:r>
            <a:r>
              <a:rPr lang="en-US" altLang="zh-CN" sz="14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运维能力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雨林木风</cp:lastModifiedBy>
  <cp:revision>3</cp:revision>
  <dcterms:created xsi:type="dcterms:W3CDTF">2006-08-16T00:00:00Z</dcterms:created>
  <dcterms:modified xsi:type="dcterms:W3CDTF">2010-04-24T16:48:41Z</dcterms:modified>
</cp:coreProperties>
</file>